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8" r:id="rId3"/>
    <p:sldId id="258" r:id="rId4"/>
    <p:sldId id="287" r:id="rId5"/>
    <p:sldId id="290" r:id="rId6"/>
    <p:sldId id="289" r:id="rId7"/>
    <p:sldId id="285" r:id="rId8"/>
    <p:sldId id="292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56DA"/>
    <a:srgbClr val="5E32FE"/>
    <a:srgbClr val="43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4" d="100"/>
          <a:sy n="94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6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145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23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095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8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48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4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03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117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676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121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140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826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827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37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95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28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EFB041-791C-4F2B-9F03-D5704C5E1708}" type="datetimeFigureOut">
              <a:rPr lang="tr-TR" smtClean="0"/>
              <a:t>3.12.2021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44055F-0409-4EBA-94C5-2E8ED76D7D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61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30.png"/><Relationship Id="rId5" Type="http://schemas.openxmlformats.org/officeDocument/2006/relationships/image" Target="../media/image22.png"/><Relationship Id="rId10" Type="http://schemas.openxmlformats.org/officeDocument/2006/relationships/image" Target="../media/image29.sv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063443" y="1611549"/>
            <a:ext cx="4767704" cy="1723398"/>
          </a:xfrm>
        </p:spPr>
        <p:txBody>
          <a:bodyPr>
            <a:normAutofit/>
          </a:bodyPr>
          <a:lstStyle/>
          <a:p>
            <a:pPr algn="l"/>
            <a:r>
              <a:rPr lang="tr-TR" dirty="0"/>
              <a:t>Dersin Kodu	: </a:t>
            </a:r>
            <a:r>
              <a:rPr lang="tr-TR" b="1" dirty="0"/>
              <a:t>FIZ205</a:t>
            </a:r>
          </a:p>
          <a:p>
            <a:pPr algn="l"/>
            <a:r>
              <a:rPr lang="tr-TR" dirty="0"/>
              <a:t>Dersin Adı	: </a:t>
            </a:r>
            <a:r>
              <a:rPr lang="tr-TR" b="1" dirty="0"/>
              <a:t>Fizik Laboratuvarı III</a:t>
            </a:r>
          </a:p>
          <a:p>
            <a:pPr algn="l"/>
            <a:endParaRPr lang="tr-TR" dirty="0"/>
          </a:p>
          <a:p>
            <a:endParaRPr lang="tr-TR" dirty="0"/>
          </a:p>
        </p:txBody>
      </p:sp>
      <p:pic>
        <p:nvPicPr>
          <p:cNvPr id="1026" name="Picture 2" descr="Oto Ekspert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661" y="89823"/>
            <a:ext cx="2680136" cy="268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892462" y="3640348"/>
            <a:ext cx="1027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/>
              <a:t>Deneyin Kısa Teorik Bilgisi</a:t>
            </a:r>
          </a:p>
          <a:p>
            <a:pPr algn="ctr"/>
            <a:endParaRPr lang="tr-TR" sz="2400" dirty="0"/>
          </a:p>
          <a:p>
            <a:pPr algn="ctr"/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15554" t="15542" r="12996" b="22084"/>
          <a:stretch/>
        </p:blipFill>
        <p:spPr>
          <a:xfrm>
            <a:off x="4435718" y="5711065"/>
            <a:ext cx="2698327" cy="11187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82D194-025C-4A48-BFE2-6C0530E2F988}"/>
              </a:ext>
            </a:extLst>
          </p:cNvPr>
          <p:cNvSpPr txBox="1"/>
          <p:nvPr/>
        </p:nvSpPr>
        <p:spPr>
          <a:xfrm>
            <a:off x="2814223" y="4442929"/>
            <a:ext cx="62153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Deney 8: </a:t>
            </a:r>
          </a:p>
          <a:p>
            <a:pPr algn="ctr"/>
            <a:r>
              <a:rPr lang="pt-BR" sz="2800" dirty="0"/>
              <a:t>İp Dalgalar</a:t>
            </a:r>
            <a:r>
              <a:rPr lang="tr-TR" sz="2800" dirty="0"/>
              <a:t>ı</a:t>
            </a:r>
            <a:r>
              <a:rPr lang="pt-BR" sz="2800" dirty="0"/>
              <a:t>nda Faz H</a:t>
            </a:r>
            <a:r>
              <a:rPr lang="tr-TR" sz="2800" dirty="0"/>
              <a:t>ı</a:t>
            </a:r>
            <a:r>
              <a:rPr lang="pt-BR" sz="2800" dirty="0"/>
              <a:t>z</a:t>
            </a:r>
            <a:r>
              <a:rPr lang="tr-TR" sz="2800" dirty="0"/>
              <a:t>ı</a:t>
            </a:r>
            <a:r>
              <a:rPr lang="pt-BR" sz="2800" dirty="0"/>
              <a:t>n</a:t>
            </a:r>
            <a:r>
              <a:rPr lang="tr-TR" sz="2800" dirty="0"/>
              <a:t>ı</a:t>
            </a:r>
            <a:r>
              <a:rPr lang="pt-BR" sz="2800" dirty="0"/>
              <a:t>n İncelenmesi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49581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398326" y="982132"/>
            <a:ext cx="4010892" cy="1303867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Dalgalarda temel kavramlar</a:t>
            </a:r>
          </a:p>
        </p:txBody>
      </p:sp>
      <p:pic>
        <p:nvPicPr>
          <p:cNvPr id="1026" name="Picture 2" descr="http://hyperphysics.phy-astr.gsu.edu/hbase/Waves/imgwav/si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17" y="602235"/>
            <a:ext cx="6444321" cy="542449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Metin kutusu 3"/>
          <p:cNvSpPr txBox="1"/>
          <p:nvPr/>
        </p:nvSpPr>
        <p:spPr>
          <a:xfrm>
            <a:off x="4540826" y="699740"/>
            <a:ext cx="1475510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Arial" panose="020B0604020202020204" pitchFamily="34" charset="0"/>
                <a:cs typeface="Arial" panose="020B0604020202020204" pitchFamily="34" charset="0"/>
              </a:rPr>
              <a:t>Dalga boyu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588817" y="1602892"/>
            <a:ext cx="100099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Genlik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2548477" y="4407223"/>
            <a:ext cx="942867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100" b="1" dirty="0">
                <a:latin typeface="Arial" panose="020B0604020202020204" pitchFamily="34" charset="0"/>
                <a:cs typeface="Arial" panose="020B0604020202020204" pitchFamily="34" charset="0"/>
              </a:rPr>
              <a:t>Genlik             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670934" y="3505530"/>
            <a:ext cx="1101437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Arial" panose="020B0604020202020204" pitchFamily="34" charset="0"/>
                <a:cs typeface="Arial" panose="020B0604020202020204" pitchFamily="34" charset="0"/>
              </a:rPr>
              <a:t>   Periyot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5751591" y="2354168"/>
            <a:ext cx="1281547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Uzunluk</a:t>
            </a:r>
          </a:p>
          <a:p>
            <a:pPr algn="ctr"/>
            <a:endParaRPr lang="tr-T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İçerik Yer Tutucusu 11"/>
          <p:cNvSpPr txBox="1">
            <a:spLocks noGrp="1"/>
          </p:cNvSpPr>
          <p:nvPr>
            <p:ph idx="1"/>
          </p:nvPr>
        </p:nvSpPr>
        <p:spPr>
          <a:xfrm>
            <a:off x="5751590" y="5248281"/>
            <a:ext cx="1281547" cy="541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tr-TR" sz="1100" b="1" dirty="0">
                <a:latin typeface="Arial" panose="020B0604020202020204" pitchFamily="34" charset="0"/>
                <a:cs typeface="Arial" panose="020B0604020202020204" pitchFamily="34" charset="0"/>
              </a:rPr>
              <a:t> Zaman</a:t>
            </a:r>
          </a:p>
          <a:p>
            <a:pPr algn="ctr"/>
            <a:endParaRPr lang="tr-T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715240" y="2906759"/>
            <a:ext cx="748145" cy="2862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İçerik Yer Tutucusu 2"/>
              <p:cNvSpPr txBox="1">
                <a:spLocks/>
              </p:cNvSpPr>
              <p:nvPr/>
            </p:nvSpPr>
            <p:spPr>
              <a:xfrm>
                <a:off x="7033138" y="2522145"/>
                <a:ext cx="4547674" cy="3628487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2857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24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20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2pPr>
                <a:lvl3pPr marL="12001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18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3pPr>
                <a:lvl4pPr marL="15430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16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20002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14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14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14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14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115000"/>
                  <a:buFont typeface="Arial"/>
                  <a:buChar char="•"/>
                  <a:defRPr sz="1400" kern="1200" cap="none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tr-TR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Dalga boyu(</a:t>
                </a:r>
                <a:r>
                  <a:rPr lang="el-GR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λ</a:t>
                </a:r>
                <a:r>
                  <a:rPr lang="tr-TR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): bir dalgada </a:t>
                </a:r>
                <a:r>
                  <a:rPr lang="tr-TR" sz="1800" dirty="0" err="1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ard</a:t>
                </a:r>
                <a:r>
                  <a:rPr lang="tr-TR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arda gelen iki tepe ya da iki çukur arası uzaklıktır (m). </a:t>
                </a:r>
              </a:p>
              <a:p>
                <a:r>
                  <a:rPr lang="tr-TR" altLang="tr-TR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Periyot (T): bir tam dalganın oluşması için geçen süre (</a:t>
                </a:r>
                <a:r>
                  <a:rPr lang="tr-TR" altLang="tr-TR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sn</a:t>
                </a:r>
                <a:r>
                  <a:rPr lang="tr-TR" altLang="tr-TR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tr-TR" altLang="tr-TR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Frekans (f): bir saniyede meydana gelen dalga sayısı (1/</a:t>
                </a:r>
                <a:r>
                  <a:rPr lang="tr-TR" altLang="tr-TR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sn</a:t>
                </a:r>
                <a:r>
                  <a:rPr lang="tr-TR" altLang="tr-TR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=Hertz)</a:t>
                </a:r>
              </a:p>
              <a:p>
                <a:r>
                  <a:rPr lang="tr-TR" altLang="tr-TR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Hız (v): dalganın hızı dalga boyu ve frekansa bağlıdır.</a:t>
                </a:r>
                <a:endParaRPr lang="tr-TR" sz="18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18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𝑇</m:t>
                    </m:r>
                    <m:r>
                      <a:rPr lang="tr-TR" sz="18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tr-TR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tr-TR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;      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 dirty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λ</m:t>
                    </m:r>
                    <m:r>
                      <a:rPr lang="tr-TR" sz="1800" b="0" i="1" dirty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l-GR" sz="1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18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tr-TR" sz="18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tr-TR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;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sz="1800" b="0" i="0" dirty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v</m:t>
                    </m:r>
                    <m:r>
                      <a:rPr lang="tr-TR" sz="1800" i="1" dirty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l-GR" sz="1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1800" i="1" dirty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λ</m:t>
                        </m:r>
                      </m:num>
                      <m:den>
                        <m:r>
                          <a:rPr lang="tr-TR" sz="18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tr-TR" sz="1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i="1" dirty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λ</m:t>
                    </m:r>
                    <m:r>
                      <a:rPr lang="tr-TR" sz="1800" b="0" i="1" dirty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.</m:t>
                    </m:r>
                    <m:r>
                      <a:rPr lang="tr-TR" sz="1800" b="0" i="1" dirty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𝑓</m:t>
                    </m:r>
                  </m:oMath>
                </a14:m>
                <a:endParaRPr lang="tr-TR" sz="18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:endParaRPr lang="tr-TR" sz="1800" dirty="0">
                  <a:solidFill>
                    <a:srgbClr val="2626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İçerik Yer Tutuc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138" y="2522145"/>
                <a:ext cx="4547674" cy="3628487"/>
              </a:xfrm>
              <a:prstGeom prst="rect">
                <a:avLst/>
              </a:prstGeom>
              <a:blipFill>
                <a:blip r:embed="rId3"/>
                <a:stretch>
                  <a:fillRect l="-1340" t="-1513" r="-20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291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13664" y="982132"/>
            <a:ext cx="6167147" cy="1303867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tr-TR" sz="3200" b="1" dirty="0" err="1">
                <a:solidFill>
                  <a:srgbClr val="262626"/>
                </a:solidFill>
              </a:rPr>
              <a:t>Harmonik</a:t>
            </a:r>
            <a:r>
              <a:rPr lang="tr-TR" sz="3200" b="1" dirty="0">
                <a:solidFill>
                  <a:srgbClr val="262626"/>
                </a:solidFill>
              </a:rPr>
              <a:t> Dalga </a:t>
            </a:r>
            <a:br>
              <a:rPr lang="tr-TR" sz="3200" b="1" dirty="0">
                <a:solidFill>
                  <a:srgbClr val="262626"/>
                </a:solidFill>
              </a:rPr>
            </a:br>
            <a:r>
              <a:rPr lang="tr-TR" sz="3200" b="1" dirty="0" err="1">
                <a:solidFill>
                  <a:srgbClr val="262626"/>
                </a:solidFill>
              </a:rPr>
              <a:t>Node</a:t>
            </a:r>
            <a:r>
              <a:rPr lang="tr-TR" sz="3200" b="1" dirty="0">
                <a:solidFill>
                  <a:srgbClr val="262626"/>
                </a:solidFill>
              </a:rPr>
              <a:t> (Düğüm)-</a:t>
            </a:r>
            <a:r>
              <a:rPr lang="tr-TR" sz="3200" b="1" dirty="0" err="1">
                <a:solidFill>
                  <a:srgbClr val="262626"/>
                </a:solidFill>
              </a:rPr>
              <a:t>Antinode</a:t>
            </a:r>
            <a:r>
              <a:rPr lang="tr-TR" sz="3200" b="1" dirty="0">
                <a:solidFill>
                  <a:srgbClr val="262626"/>
                </a:solidFill>
              </a:rPr>
              <a:t> (Karın) Nokta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17337" y="2427259"/>
            <a:ext cx="5963476" cy="3987512"/>
          </a:xfrm>
        </p:spPr>
        <p:txBody>
          <a:bodyPr>
            <a:normAutofit/>
          </a:bodyPr>
          <a:lstStyle/>
          <a:p>
            <a:r>
              <a:rPr lang="tr-TR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Duran Dalga: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Yatay olarak hareket etmeden dikey olarak titreşiyor gibi görünen dalgalardır. Zıt yönlerde hareket eden aynı frekans ve genlikli dalgalardan oluşur.</a:t>
            </a:r>
          </a:p>
          <a:p>
            <a:r>
              <a:rPr kumimoji="0" lang="tr-TR" altLang="tr-TR" sz="18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Node</a:t>
            </a:r>
            <a:r>
              <a:rPr kumimoji="0" lang="tr-TR" altLang="tr-T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(Düğüm) Noktası</a:t>
            </a:r>
            <a:r>
              <a:rPr kumimoji="0" lang="tr-TR" altLang="tr-T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Duran dalga üzerinde, yıkıcı girişimden meydana gelen sabit nokta. (Ardışık üç </a:t>
            </a:r>
            <a:r>
              <a:rPr kumimoji="0" lang="tr-TR" altLang="tr-T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nod</a:t>
            </a:r>
            <a:r>
              <a:rPr kumimoji="0" lang="tr-TR" altLang="tr-T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arası yatay mesafe dalga boyunu vermektedir)</a:t>
            </a:r>
          </a:p>
          <a:p>
            <a:r>
              <a:rPr lang="tr-TR" altLang="tr-TR" sz="1800" b="1" u="sng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Antinode</a:t>
            </a:r>
            <a:r>
              <a:rPr lang="tr-TR" altLang="tr-TR" sz="18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Nokta: </a:t>
            </a:r>
            <a:r>
              <a:rPr kumimoji="0" lang="tr-TR" altLang="tr-T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Duran dalga üzerindeki, maksimum genlikli nokta.</a:t>
            </a:r>
          </a:p>
          <a:p>
            <a:r>
              <a:rPr lang="tr-TR" altLang="tr-TR" sz="1800" b="1" u="sng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Temel frekans: D</a:t>
            </a:r>
            <a:r>
              <a:rPr lang="tr-TR" altLang="tr-TR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uran dalganın, üzerinde en az </a:t>
            </a:r>
            <a:r>
              <a:rPr lang="tr-TR" altLang="tr-TR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node</a:t>
            </a:r>
            <a:r>
              <a:rPr lang="tr-TR" altLang="tr-TR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ve </a:t>
            </a:r>
            <a:r>
              <a:rPr lang="tr-TR" altLang="tr-TR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antinode</a:t>
            </a:r>
            <a:r>
              <a:rPr lang="tr-TR" altLang="tr-TR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sayısına sahip olduğu en düşük frekans.</a:t>
            </a:r>
          </a:p>
          <a:p>
            <a:r>
              <a:rPr kumimoji="0" lang="tr-TR" altLang="tr-TR" sz="18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Harmonik</a:t>
            </a:r>
            <a:r>
              <a:rPr kumimoji="0" lang="tr-TR" altLang="tr-T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Dalga: </a:t>
            </a:r>
            <a:r>
              <a:rPr lang="tr-TR" altLang="tr-TR" sz="1800" b="1" u="sng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kumimoji="0" lang="tr-TR" altLang="tr-T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emel frekansın pozitif tam sayı katı olan duran dalga</a:t>
            </a:r>
            <a:endParaRPr kumimoji="0" lang="tr-TR" altLang="tr-T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kumimoji="0" lang="tr-TR" altLang="tr-T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tr-TR" sz="180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69FF573D-3D07-4E01-A675-6F3BB6DE12E0}"/>
              </a:ext>
            </a:extLst>
          </p:cNvPr>
          <p:cNvGrpSpPr/>
          <p:nvPr/>
        </p:nvGrpSpPr>
        <p:grpSpPr>
          <a:xfrm>
            <a:off x="668406" y="656456"/>
            <a:ext cx="5165721" cy="5679001"/>
            <a:chOff x="668406" y="656456"/>
            <a:chExt cx="5165721" cy="5679001"/>
          </a:xfrm>
        </p:grpSpPr>
        <p:pic>
          <p:nvPicPr>
            <p:cNvPr id="2050" name="Picture 2" descr="Standing Sound Waves (Longitudinal Standing Waves)">
              <a:extLst>
                <a:ext uri="{FF2B5EF4-FFF2-40B4-BE49-F238E27FC236}">
                  <a16:creationId xmlns:a16="http://schemas.microsoft.com/office/drawing/2014/main" id="{00C741A0-3D2E-4BC9-A13D-1FB876EB4C7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664" y="1348051"/>
              <a:ext cx="4572000" cy="2249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Standing Sound Waves (Longitudinal Standing Waves)">
              <a:extLst>
                <a:ext uri="{FF2B5EF4-FFF2-40B4-BE49-F238E27FC236}">
                  <a16:creationId xmlns:a16="http://schemas.microsoft.com/office/drawing/2014/main" id="{653FAF24-01E2-47B3-9F19-8A4C3F5A821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173" y="4085515"/>
              <a:ext cx="4939042" cy="2249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49" name="Group 2048">
              <a:extLst>
                <a:ext uri="{FF2B5EF4-FFF2-40B4-BE49-F238E27FC236}">
                  <a16:creationId xmlns:a16="http://schemas.microsoft.com/office/drawing/2014/main" id="{F0C4F09C-5D07-41A1-B291-09A48B3BB302}"/>
                </a:ext>
              </a:extLst>
            </p:cNvPr>
            <p:cNvGrpSpPr/>
            <p:nvPr/>
          </p:nvGrpSpPr>
          <p:grpSpPr>
            <a:xfrm>
              <a:off x="668406" y="656456"/>
              <a:ext cx="5165721" cy="4010104"/>
              <a:chOff x="668406" y="656456"/>
              <a:chExt cx="5165721" cy="4010104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BB058BD-DC90-4FF2-800D-B16FD582B08A}"/>
                  </a:ext>
                </a:extLst>
              </p:cNvPr>
              <p:cNvCxnSpPr/>
              <p:nvPr/>
            </p:nvCxnSpPr>
            <p:spPr>
              <a:xfrm>
                <a:off x="815908" y="3772008"/>
                <a:ext cx="0" cy="84356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ACE2483F-EA8C-4842-982F-D5E6DF58A24C}"/>
                  </a:ext>
                </a:extLst>
              </p:cNvPr>
              <p:cNvCxnSpPr/>
              <p:nvPr/>
            </p:nvCxnSpPr>
            <p:spPr>
              <a:xfrm>
                <a:off x="1903929" y="3772008"/>
                <a:ext cx="0" cy="84356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3B3F6E17-2168-4D59-8F21-99954D2A3B96}"/>
                  </a:ext>
                </a:extLst>
              </p:cNvPr>
              <p:cNvCxnSpPr/>
              <p:nvPr/>
            </p:nvCxnSpPr>
            <p:spPr>
              <a:xfrm>
                <a:off x="3331336" y="3822994"/>
                <a:ext cx="0" cy="84356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A968546F-1A16-4A62-BCA2-78FC5744AFC4}"/>
                  </a:ext>
                </a:extLst>
              </p:cNvPr>
              <p:cNvCxnSpPr/>
              <p:nvPr/>
            </p:nvCxnSpPr>
            <p:spPr>
              <a:xfrm>
                <a:off x="3691945" y="3795063"/>
                <a:ext cx="0" cy="84356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8D7C56A-7269-4881-BCC9-D17A820CDD94}"/>
                  </a:ext>
                </a:extLst>
              </p:cNvPr>
              <p:cNvCxnSpPr/>
              <p:nvPr/>
            </p:nvCxnSpPr>
            <p:spPr>
              <a:xfrm>
                <a:off x="4052552" y="3795063"/>
                <a:ext cx="0" cy="84356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6D1EA126-395F-4A27-9D00-9A2FF4CBA5D3}"/>
                  </a:ext>
                </a:extLst>
              </p:cNvPr>
              <p:cNvCxnSpPr/>
              <p:nvPr/>
            </p:nvCxnSpPr>
            <p:spPr>
              <a:xfrm>
                <a:off x="4413161" y="3822994"/>
                <a:ext cx="0" cy="84356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192AC5-560A-4F14-9D4A-DEE3A4FD857C}"/>
                  </a:ext>
                </a:extLst>
              </p:cNvPr>
              <p:cNvSpPr txBox="1"/>
              <p:nvPr/>
            </p:nvSpPr>
            <p:spPr>
              <a:xfrm>
                <a:off x="668406" y="3511079"/>
                <a:ext cx="9981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400" b="1" dirty="0" err="1"/>
                  <a:t>Node</a:t>
                </a:r>
                <a:endParaRPr lang="tr-TR" sz="1400" b="1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A83E07-B7B2-483A-BD8E-B5F94980834D}"/>
                  </a:ext>
                </a:extLst>
              </p:cNvPr>
              <p:cNvSpPr txBox="1"/>
              <p:nvPr/>
            </p:nvSpPr>
            <p:spPr>
              <a:xfrm>
                <a:off x="1613940" y="3541627"/>
                <a:ext cx="9981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400" b="1" dirty="0" err="1"/>
                  <a:t>Node</a:t>
                </a:r>
                <a:endParaRPr lang="tr-TR" sz="1400" b="1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02C99D-C086-4BBB-AAB1-2D15290788CF}"/>
                  </a:ext>
                </a:extLst>
              </p:cNvPr>
              <p:cNvSpPr txBox="1"/>
              <p:nvPr/>
            </p:nvSpPr>
            <p:spPr>
              <a:xfrm>
                <a:off x="3127664" y="3547980"/>
                <a:ext cx="14452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400" b="1" dirty="0" err="1"/>
                  <a:t>Node</a:t>
                </a:r>
                <a:r>
                  <a:rPr lang="tr-TR" sz="1400" b="1" dirty="0"/>
                  <a:t> Noktaları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5B47459B-A5F7-44ED-9115-D37BC54982D1}"/>
                  </a:ext>
                </a:extLst>
              </p:cNvPr>
              <p:cNvCxnSpPr/>
              <p:nvPr/>
            </p:nvCxnSpPr>
            <p:spPr>
              <a:xfrm>
                <a:off x="1386626" y="656456"/>
                <a:ext cx="0" cy="843566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E4CDC8D-6C33-4379-B866-8F374DB51861}"/>
                  </a:ext>
                </a:extLst>
              </p:cNvPr>
              <p:cNvCxnSpPr/>
              <p:nvPr/>
            </p:nvCxnSpPr>
            <p:spPr>
              <a:xfrm>
                <a:off x="3363536" y="669334"/>
                <a:ext cx="0" cy="843566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ECD235C4-E580-495D-ACC9-2E789A38A3B0}"/>
                  </a:ext>
                </a:extLst>
              </p:cNvPr>
              <p:cNvCxnSpPr/>
              <p:nvPr/>
            </p:nvCxnSpPr>
            <p:spPr>
              <a:xfrm>
                <a:off x="3691945" y="669334"/>
                <a:ext cx="0" cy="843566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B97133A5-A55A-4487-84AF-5CEE77F65357}"/>
                  </a:ext>
                </a:extLst>
              </p:cNvPr>
              <p:cNvCxnSpPr/>
              <p:nvPr/>
            </p:nvCxnSpPr>
            <p:spPr>
              <a:xfrm>
                <a:off x="4052552" y="656456"/>
                <a:ext cx="0" cy="843566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B9FB5F-5655-4D96-9540-A88A916FB745}"/>
                  </a:ext>
                </a:extLst>
              </p:cNvPr>
              <p:cNvSpPr txBox="1"/>
              <p:nvPr/>
            </p:nvSpPr>
            <p:spPr>
              <a:xfrm>
                <a:off x="1368504" y="913428"/>
                <a:ext cx="9981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400" b="1" dirty="0" err="1"/>
                  <a:t>Antinode</a:t>
                </a:r>
                <a:endParaRPr lang="tr-TR" sz="1400" b="1" dirty="0"/>
              </a:p>
            </p:txBody>
          </p:sp>
          <p:sp>
            <p:nvSpPr>
              <p:cNvPr id="2048" name="TextBox 2047">
                <a:extLst>
                  <a:ext uri="{FF2B5EF4-FFF2-40B4-BE49-F238E27FC236}">
                    <a16:creationId xmlns:a16="http://schemas.microsoft.com/office/drawing/2014/main" id="{58E20EFD-95E1-448C-AF3B-DAAAF8C36BB9}"/>
                  </a:ext>
                </a:extLst>
              </p:cNvPr>
              <p:cNvSpPr txBox="1"/>
              <p:nvPr/>
            </p:nvSpPr>
            <p:spPr>
              <a:xfrm>
                <a:off x="4036577" y="904756"/>
                <a:ext cx="17975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400" b="1" dirty="0" err="1"/>
                  <a:t>Antinode</a:t>
                </a:r>
                <a:r>
                  <a:rPr lang="tr-TR" sz="1400" b="1" dirty="0"/>
                  <a:t> Noktalar</a:t>
                </a:r>
              </a:p>
            </p:txBody>
          </p:sp>
        </p:grpSp>
        <p:cxnSp>
          <p:nvCxnSpPr>
            <p:cNvPr id="2052" name="Straight Arrow Connector 2051">
              <a:extLst>
                <a:ext uri="{FF2B5EF4-FFF2-40B4-BE49-F238E27FC236}">
                  <a16:creationId xmlns:a16="http://schemas.microsoft.com/office/drawing/2014/main" id="{C86B941A-0366-4CBD-A1FF-9B16A73AD444}"/>
                </a:ext>
              </a:extLst>
            </p:cNvPr>
            <p:cNvCxnSpPr/>
            <p:nvPr/>
          </p:nvCxnSpPr>
          <p:spPr>
            <a:xfrm>
              <a:off x="2041301" y="1809482"/>
              <a:ext cx="1004553" cy="0"/>
            </a:xfrm>
            <a:prstGeom prst="straightConnector1">
              <a:avLst/>
            </a:prstGeom>
            <a:ln w="57150">
              <a:solidFill>
                <a:srgbClr val="DA56D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3" name="TextBox 2052">
              <a:extLst>
                <a:ext uri="{FF2B5EF4-FFF2-40B4-BE49-F238E27FC236}">
                  <a16:creationId xmlns:a16="http://schemas.microsoft.com/office/drawing/2014/main" id="{3427BA93-EDBF-414F-90DD-8668BF253DB0}"/>
                </a:ext>
              </a:extLst>
            </p:cNvPr>
            <p:cNvSpPr txBox="1"/>
            <p:nvPr/>
          </p:nvSpPr>
          <p:spPr>
            <a:xfrm>
              <a:off x="2387723" y="1269189"/>
              <a:ext cx="2575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b="1" dirty="0">
                  <a:solidFill>
                    <a:srgbClr val="DA56DA"/>
                  </a:solidFill>
                </a:rPr>
                <a:t>λ</a:t>
              </a:r>
              <a:endParaRPr lang="tr-TR" sz="2400" b="1" dirty="0">
                <a:solidFill>
                  <a:srgbClr val="DA56DA"/>
                </a:solidFill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7C55673-E0AC-439D-9124-DEF49FA7E665}"/>
                </a:ext>
              </a:extLst>
            </p:cNvPr>
            <p:cNvCxnSpPr>
              <a:cxnSpLocks/>
            </p:cNvCxnSpPr>
            <p:nvPr/>
          </p:nvCxnSpPr>
          <p:spPr>
            <a:xfrm>
              <a:off x="4333743" y="1809482"/>
              <a:ext cx="575853" cy="0"/>
            </a:xfrm>
            <a:prstGeom prst="straightConnector1">
              <a:avLst/>
            </a:prstGeom>
            <a:ln w="57150">
              <a:solidFill>
                <a:srgbClr val="DA56D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7A60FF3-2D7B-4A15-B791-412041A9200C}"/>
                </a:ext>
              </a:extLst>
            </p:cNvPr>
            <p:cNvCxnSpPr>
              <a:cxnSpLocks/>
            </p:cNvCxnSpPr>
            <p:nvPr/>
          </p:nvCxnSpPr>
          <p:spPr>
            <a:xfrm>
              <a:off x="4831724" y="1809482"/>
              <a:ext cx="581940" cy="0"/>
            </a:xfrm>
            <a:prstGeom prst="straightConnector1">
              <a:avLst/>
            </a:prstGeom>
            <a:ln w="57150">
              <a:solidFill>
                <a:srgbClr val="DA56D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7" name="TextBox 2056">
              <a:extLst>
                <a:ext uri="{FF2B5EF4-FFF2-40B4-BE49-F238E27FC236}">
                  <a16:creationId xmlns:a16="http://schemas.microsoft.com/office/drawing/2014/main" id="{A2A830CD-7F9C-4E6F-B9EC-7F8B409E333E}"/>
                </a:ext>
              </a:extLst>
            </p:cNvPr>
            <p:cNvSpPr txBox="1"/>
            <p:nvPr/>
          </p:nvSpPr>
          <p:spPr>
            <a:xfrm>
              <a:off x="4483991" y="1286244"/>
              <a:ext cx="2575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b="1" dirty="0">
                  <a:solidFill>
                    <a:srgbClr val="DA56DA"/>
                  </a:solidFill>
                </a:rPr>
                <a:t>λ</a:t>
              </a:r>
              <a:endParaRPr lang="tr-TR" sz="2400" b="1" dirty="0">
                <a:solidFill>
                  <a:srgbClr val="DA56DA"/>
                </a:solidFill>
              </a:endParaRPr>
            </a:p>
          </p:txBody>
        </p:sp>
        <p:sp>
          <p:nvSpPr>
            <p:cNvPr id="2058" name="TextBox 2057">
              <a:extLst>
                <a:ext uri="{FF2B5EF4-FFF2-40B4-BE49-F238E27FC236}">
                  <a16:creationId xmlns:a16="http://schemas.microsoft.com/office/drawing/2014/main" id="{72C7F406-FF3F-417B-A451-93BA1F9FA577}"/>
                </a:ext>
              </a:extLst>
            </p:cNvPr>
            <p:cNvSpPr txBox="1"/>
            <p:nvPr/>
          </p:nvSpPr>
          <p:spPr>
            <a:xfrm>
              <a:off x="4988059" y="1280058"/>
              <a:ext cx="2575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b="1" dirty="0">
                  <a:solidFill>
                    <a:srgbClr val="DA56DA"/>
                  </a:solidFill>
                </a:rPr>
                <a:t>λ</a:t>
              </a:r>
              <a:endParaRPr lang="tr-TR" sz="2400" b="1" dirty="0">
                <a:solidFill>
                  <a:srgbClr val="DA56D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462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A57946-C6B3-4A76-8377-C8A089504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3660056" cy="1325373"/>
          </a:xfrm>
        </p:spPr>
        <p:txBody>
          <a:bodyPr anchor="b">
            <a:normAutofit/>
          </a:bodyPr>
          <a:lstStyle/>
          <a:p>
            <a:r>
              <a:rPr lang="tr-TR" sz="2800" dirty="0">
                <a:solidFill>
                  <a:srgbClr val="262626"/>
                </a:solidFill>
              </a:rPr>
              <a:t>Dalgalarda Hız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54BA1-99C5-4777-B5F6-09FE05A4E2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3257" y="2493773"/>
                <a:ext cx="4680857" cy="3624635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/>
                <a:r>
                  <a:rPr lang="tr-TR" sz="1800" dirty="0">
                    <a:latin typeface="+mj-lt"/>
                    <a:ea typeface="Times New Roman" panose="02020603050405020304" pitchFamily="18" charset="0"/>
                    <a:cs typeface="Calibri" panose="020F0502020204030204" pitchFamily="34" charset="0"/>
                  </a:rPr>
                  <a:t>Bir dalganın ilerleme hızının dalga boyu ve frekansın çarpımına eşit olduğunu biliyoruz.</a:t>
                </a:r>
                <a:endParaRPr lang="tr-TR" sz="1800" b="0" i="0" dirty="0">
                  <a:latin typeface="+mj-lt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tr-TR" sz="18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v</m:t>
                      </m:r>
                      <m:r>
                        <a:rPr lang="tr-TR" sz="18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l-GR" sz="1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i="1" dirty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λ</m:t>
                          </m:r>
                        </m:num>
                        <m:den>
                          <m:r>
                            <a:rPr lang="tr-TR" sz="1800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tr-TR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8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λ</m:t>
                      </m:r>
                      <m:r>
                        <a:rPr lang="tr-TR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.</m:t>
                      </m:r>
                      <m:r>
                        <a:rPr lang="tr-TR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𝑓</m:t>
                      </m:r>
                    </m:oMath>
                  </m:oMathPara>
                </a14:m>
                <a:endParaRPr lang="tr-TR" sz="1800" dirty="0">
                  <a:latin typeface="+mj-lt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:pPr marL="0" indent="0" algn="just">
                  <a:buNone/>
                </a:pPr>
                <a:endParaRPr lang="tr-TR" sz="1800" dirty="0">
                  <a:latin typeface="+mj-lt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:pPr algn="just"/>
                <a:r>
                  <a:rPr lang="es-ES" sz="1800" dirty="0" err="1">
                    <a:latin typeface="+mj-lt"/>
                  </a:rPr>
                  <a:t>Gerilmiş</a:t>
                </a:r>
                <a:r>
                  <a:rPr lang="es-ES" sz="1800" dirty="0">
                    <a:latin typeface="+mj-lt"/>
                  </a:rPr>
                  <a:t> </a:t>
                </a:r>
                <a:r>
                  <a:rPr lang="es-ES" sz="1800" dirty="0" err="1">
                    <a:latin typeface="+mj-lt"/>
                  </a:rPr>
                  <a:t>ipte</a:t>
                </a:r>
                <a:r>
                  <a:rPr lang="tr-TR" sz="1800" dirty="0">
                    <a:latin typeface="+mj-lt"/>
                  </a:rPr>
                  <a:t>ki</a:t>
                </a:r>
                <a:r>
                  <a:rPr lang="es-ES" sz="1800" dirty="0">
                    <a:latin typeface="+mj-lt"/>
                  </a:rPr>
                  <a:t> </a:t>
                </a:r>
                <a:r>
                  <a:rPr lang="es-ES" sz="1800" dirty="0" err="1">
                    <a:latin typeface="+mj-lt"/>
                  </a:rPr>
                  <a:t>dalga</a:t>
                </a:r>
                <a:r>
                  <a:rPr lang="tr-TR" sz="1800" dirty="0" err="1">
                    <a:latin typeface="+mj-lt"/>
                  </a:rPr>
                  <a:t>nın</a:t>
                </a:r>
                <a:r>
                  <a:rPr lang="es-ES" sz="1800" dirty="0">
                    <a:latin typeface="+mj-lt"/>
                  </a:rPr>
                  <a:t> </a:t>
                </a:r>
                <a:r>
                  <a:rPr lang="es-ES" sz="1800" dirty="0" err="1">
                    <a:latin typeface="+mj-lt"/>
                  </a:rPr>
                  <a:t>hızı</a:t>
                </a:r>
                <a:r>
                  <a:rPr lang="tr-TR" sz="1800" dirty="0">
                    <a:latin typeface="+mj-lt"/>
                  </a:rPr>
                  <a:t> şu şekilde bulunur: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tr-TR" sz="18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v</m:t>
                      </m:r>
                      <m:r>
                        <a:rPr lang="tr-TR" sz="18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tr-TR" sz="18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l-GR" sz="1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1800" b="0" i="1" dirty="0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num>
                            <m:den>
                              <m:r>
                                <a:rPr lang="el-GR" sz="1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den>
                          </m:f>
                        </m:e>
                      </m:rad>
                      <m:r>
                        <a:rPr lang="tr-TR" sz="1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tr-TR" sz="18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tr-TR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p>
                          <m:r>
                            <a:rPr lang="tr-TR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tr-TR" sz="1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tr-TR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tr-TR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𝐹</m:t>
                          </m:r>
                        </m:num>
                        <m:den>
                          <m:r>
                            <a:rPr lang="tr-TR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tr-TR" sz="1800" dirty="0">
                  <a:latin typeface="+mj-lt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:pPr marL="0" indent="0" algn="just">
                  <a:buNone/>
                </a:pPr>
                <a:r>
                  <a:rPr lang="tr-TR" sz="1800" dirty="0">
                    <a:latin typeface="+mj-lt"/>
                    <a:ea typeface="Times New Roman" panose="02020603050405020304" pitchFamily="18" charset="0"/>
                    <a:cs typeface="Calibri" panose="020F0502020204030204" pitchFamily="34" charset="0"/>
                  </a:rPr>
                  <a:t>Bu ifadedeki F ip gerilmesini, </a:t>
                </a:r>
                <a14:m>
                  <m:oMath xmlns:m="http://schemas.openxmlformats.org/officeDocument/2006/math"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𝜌</m:t>
                    </m:r>
                  </m:oMath>
                </a14:m>
                <a:r>
                  <a:rPr lang="tr-TR" sz="1800" dirty="0">
                    <a:latin typeface="+mj-lt"/>
                    <a:ea typeface="Times New Roman" panose="02020603050405020304" pitchFamily="18" charset="0"/>
                    <a:cs typeface="Calibri" panose="020F0502020204030204" pitchFamily="34" charset="0"/>
                  </a:rPr>
                  <a:t> ipin boyca kütle yoğunluğudur ve ipin kütlesinin (m) ipin boyuna(l) oranıyla bulunur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ρ</m:t>
                    </m:r>
                    <m:r>
                      <a:rPr lang="tr-T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tr-TR" sz="1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num>
                      <m:den>
                        <m:r>
                          <a:rPr lang="tr-TR" sz="1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𝑙</m:t>
                        </m:r>
                      </m:den>
                    </m:f>
                  </m:oMath>
                </a14:m>
                <a:r>
                  <a:rPr lang="tr-TR" sz="1800" dirty="0">
                    <a:latin typeface="+mj-lt"/>
                    <a:ea typeface="Times New Roman" panose="02020603050405020304" pitchFamily="18" charset="0"/>
                    <a:cs typeface="Calibri" panose="020F0502020204030204" pitchFamily="34" charset="0"/>
                  </a:rPr>
                  <a:t>) </a:t>
                </a:r>
              </a:p>
              <a:p>
                <a:pPr algn="just"/>
                <a:endParaRPr lang="tr-TR" sz="1800" dirty="0">
                  <a:latin typeface="+mj-lt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:pPr algn="just"/>
                <a:endParaRPr lang="tr-TR" sz="1800" dirty="0">
                  <a:solidFill>
                    <a:srgbClr val="262626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54BA1-99C5-4777-B5F6-09FE05A4E2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3257" y="2493773"/>
                <a:ext cx="4680857" cy="3624635"/>
              </a:xfrm>
              <a:blipFill>
                <a:blip r:embed="rId5"/>
                <a:stretch>
                  <a:fillRect l="-1172" t="-2017" r="-781" b="-1344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ght and Sound Waves">
            <a:extLst>
              <a:ext uri="{FF2B5EF4-FFF2-40B4-BE49-F238E27FC236}">
                <a16:creationId xmlns:a16="http://schemas.microsoft.com/office/drawing/2014/main" id="{1988362C-3C40-4060-ADED-BB06B814330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7573" y="982132"/>
            <a:ext cx="4529438" cy="2537001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40732C85-17F2-48A5-877F-2E1AE973AEB8}"/>
              </a:ext>
            </a:extLst>
          </p:cNvPr>
          <p:cNvGrpSpPr/>
          <p:nvPr/>
        </p:nvGrpSpPr>
        <p:grpSpPr>
          <a:xfrm>
            <a:off x="6534604" y="3869117"/>
            <a:ext cx="4680857" cy="2488143"/>
            <a:chOff x="6198108" y="4025182"/>
            <a:chExt cx="5142636" cy="2223218"/>
          </a:xfrm>
        </p:grpSpPr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568D74E7-88D2-4D74-B6B8-03FA13BEC168}"/>
                </a:ext>
              </a:extLst>
            </p:cNvPr>
            <p:cNvSpPr/>
            <p:nvPr/>
          </p:nvSpPr>
          <p:spPr>
            <a:xfrm>
              <a:off x="10759906" y="4507123"/>
              <a:ext cx="457200" cy="457200"/>
            </a:xfrm>
            <a:prstGeom prst="flowChartConnector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4A5EE51-7247-41E7-A75A-1B273A645687}"/>
                </a:ext>
              </a:extLst>
            </p:cNvPr>
            <p:cNvGrpSpPr/>
            <p:nvPr/>
          </p:nvGrpSpPr>
          <p:grpSpPr>
            <a:xfrm>
              <a:off x="6198108" y="4025182"/>
              <a:ext cx="5142636" cy="2223218"/>
              <a:chOff x="6219879" y="4008783"/>
              <a:chExt cx="5142636" cy="2223218"/>
            </a:xfrm>
          </p:grpSpPr>
          <p:pic>
            <p:nvPicPr>
              <p:cNvPr id="12" name="Picture 2" descr="Solved: A Fifth Harmonic Standing Wave Is Shown Below. How... | Chegg.com">
                <a:extLst>
                  <a:ext uri="{FF2B5EF4-FFF2-40B4-BE49-F238E27FC236}">
                    <a16:creationId xmlns:a16="http://schemas.microsoft.com/office/drawing/2014/main" id="{129D08C6-14F1-4EB2-8F95-7376081A85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5700" y="4008783"/>
                <a:ext cx="4073525" cy="9981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E01DE3F-F6FE-4CE5-99F9-EB344D51C007}"/>
                  </a:ext>
                </a:extLst>
              </p:cNvPr>
              <p:cNvSpPr/>
              <p:nvPr/>
            </p:nvSpPr>
            <p:spPr>
              <a:xfrm rot="5400000">
                <a:off x="8251334" y="3202321"/>
                <a:ext cx="243695" cy="4306606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3B6F726-8618-4C45-9D1A-C8715C759401}"/>
                  </a:ext>
                </a:extLst>
              </p:cNvPr>
              <p:cNvSpPr/>
              <p:nvPr/>
            </p:nvSpPr>
            <p:spPr>
              <a:xfrm rot="2473015">
                <a:off x="10717645" y="4608292"/>
                <a:ext cx="45719" cy="778471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68F0E1F2-BAE1-4D5A-A283-A0E51F5903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70029" y="4507123"/>
                <a:ext cx="462021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4D5D213C-0CE3-47A7-BEBD-86F671A4E3C2}"/>
                  </a:ext>
                </a:extLst>
              </p:cNvPr>
              <p:cNvCxnSpPr>
                <a:cxnSpLocks/>
                <a:stCxn id="16" idx="6"/>
              </p:cNvCxnSpPr>
              <p:nvPr/>
            </p:nvCxnSpPr>
            <p:spPr>
              <a:xfrm flipH="1">
                <a:off x="11215462" y="4735723"/>
                <a:ext cx="1644" cy="1109906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9C2DFB1-4F60-40F3-BA84-CA86B416AFCE}"/>
                  </a:ext>
                </a:extLst>
              </p:cNvPr>
              <p:cNvSpPr/>
              <p:nvPr/>
            </p:nvSpPr>
            <p:spPr>
              <a:xfrm>
                <a:off x="10853057" y="4517571"/>
                <a:ext cx="370114" cy="195943"/>
              </a:xfrm>
              <a:custGeom>
                <a:avLst/>
                <a:gdLst>
                  <a:gd name="connsiteX0" fmla="*/ 0 w 370114"/>
                  <a:gd name="connsiteY0" fmla="*/ 0 h 195943"/>
                  <a:gd name="connsiteX1" fmla="*/ 185057 w 370114"/>
                  <a:gd name="connsiteY1" fmla="*/ 10886 h 195943"/>
                  <a:gd name="connsiteX2" fmla="*/ 293914 w 370114"/>
                  <a:gd name="connsiteY2" fmla="*/ 65315 h 195943"/>
                  <a:gd name="connsiteX3" fmla="*/ 370114 w 370114"/>
                  <a:gd name="connsiteY3" fmla="*/ 195943 h 195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114" h="195943">
                    <a:moveTo>
                      <a:pt x="0" y="0"/>
                    </a:moveTo>
                    <a:cubicBezTo>
                      <a:pt x="68035" y="0"/>
                      <a:pt x="136071" y="0"/>
                      <a:pt x="185057" y="10886"/>
                    </a:cubicBezTo>
                    <a:cubicBezTo>
                      <a:pt x="234043" y="21772"/>
                      <a:pt x="263071" y="34472"/>
                      <a:pt x="293914" y="65315"/>
                    </a:cubicBezTo>
                    <a:cubicBezTo>
                      <a:pt x="324757" y="96158"/>
                      <a:pt x="347435" y="146050"/>
                      <a:pt x="370114" y="195943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FC4899D-6F87-418E-9694-DC1DA378471F}"/>
                  </a:ext>
                </a:extLst>
              </p:cNvPr>
              <p:cNvSpPr txBox="1"/>
              <p:nvPr/>
            </p:nvSpPr>
            <p:spPr>
              <a:xfrm>
                <a:off x="11043304" y="5770336"/>
                <a:ext cx="3192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400" b="1" dirty="0"/>
                  <a:t>F</a:t>
                </a:r>
              </a:p>
            </p:txBody>
          </p: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69D5E2CF-75FE-4060-B96E-0602FA1AFD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9879" y="4507560"/>
                <a:ext cx="462021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87084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0105A-8AF1-44D5-8579-23DF8986A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507" y="1062564"/>
            <a:ext cx="3263898" cy="1303867"/>
          </a:xfrm>
        </p:spPr>
        <p:txBody>
          <a:bodyPr/>
          <a:lstStyle/>
          <a:p>
            <a:r>
              <a:rPr lang="tr-TR" dirty="0" err="1"/>
              <a:t>Stroboskop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625920-FEFD-47BF-900A-DB06D8740E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6248" y="3879406"/>
                <a:ext cx="11044980" cy="236643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sz="1800" dirty="0"/>
                  <a:t>Üzerinde yarıklar bulunan ve merkezi etrafında dönebilen el </a:t>
                </a:r>
                <a:r>
                  <a:rPr lang="tr-TR" sz="1800" dirty="0" err="1"/>
                  <a:t>stroboskobu</a:t>
                </a:r>
                <a:r>
                  <a:rPr lang="tr-TR" sz="1800" dirty="0"/>
                  <a:t> ile bakılan bir dalga duruyormuş gibi görünüyorsa, </a:t>
                </a:r>
                <a:r>
                  <a:rPr lang="tr-TR" sz="1800" dirty="0" err="1"/>
                  <a:t>stoboskobun</a:t>
                </a:r>
                <a:r>
                  <a:rPr lang="tr-TR" sz="1800" dirty="0"/>
                  <a:t> frekansı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sz="1800" i="1">
                            <a:latin typeface="Cambria Math" panose="02040503050406030204" pitchFamily="18" charset="0"/>
                          </a:rPr>
                          <m:t>𝑠𝑡𝑟𝑜𝑏𝑜𝑠𝑘𝑜𝑝</m:t>
                        </m:r>
                      </m:sub>
                    </m:sSub>
                  </m:oMath>
                </a14:m>
                <a:r>
                  <a:rPr lang="tr-TR" sz="1800" dirty="0"/>
                  <a:t>) ile dalganın frekansı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sz="1800" i="1">
                            <a:latin typeface="Cambria Math" panose="02040503050406030204" pitchFamily="18" charset="0"/>
                          </a:rPr>
                          <m:t>𝑑𝑎𝑙𝑔𝑎</m:t>
                        </m:r>
                      </m:sub>
                    </m:sSub>
                  </m:oMath>
                </a14:m>
                <a:r>
                  <a:rPr lang="tr-TR" sz="1800" dirty="0"/>
                  <a:t>) arasında bir ilişki bulunmaktadır.</a:t>
                </a:r>
              </a:p>
              <a:p>
                <a:endParaRPr lang="tr-TR" sz="1800" dirty="0"/>
              </a:p>
              <a:p>
                <a:r>
                  <a:rPr lang="tr-TR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𝑑𝑎𝑙𝑔𝑎</m:t>
                        </m:r>
                      </m:sub>
                    </m:sSub>
                    <m:r>
                      <a:rPr lang="tr-TR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sz="18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tr-T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𝑠𝑡𝑟𝑜𝑏𝑜𝑠𝑘𝑜𝑝</m:t>
                        </m:r>
                      </m:sub>
                    </m:sSub>
                  </m:oMath>
                </a14:m>
                <a:r>
                  <a:rPr lang="tr-TR" sz="1800" dirty="0"/>
                  <a:t>   (Burada n </a:t>
                </a:r>
                <a:r>
                  <a:rPr lang="tr-TR" sz="1800" dirty="0" err="1"/>
                  <a:t>stroboskoptakı</a:t>
                </a:r>
                <a:r>
                  <a:rPr lang="tr-TR" sz="1800" dirty="0"/>
                  <a:t> yarık sayısıdır.)</a:t>
                </a:r>
              </a:p>
              <a:p>
                <a:endParaRPr lang="tr-TR" sz="1800" dirty="0"/>
              </a:p>
              <a:p>
                <a:r>
                  <a:rPr lang="tr-TR" sz="1800" dirty="0"/>
                  <a:t>Dijital </a:t>
                </a:r>
                <a:r>
                  <a:rPr lang="tr-TR" sz="1800" dirty="0" err="1"/>
                  <a:t>stroboskop</a:t>
                </a:r>
                <a:r>
                  <a:rPr lang="tr-TR" sz="1800" dirty="0"/>
                  <a:t>; Dönme hareketi yapan nesnelerin yavaş hareketli ya da sabit olarak görünmesini sağlayarak dönen cismin frekansını ölçmemizi sağlar. Yukarıda verilen bağıntı kullanılır.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625920-FEFD-47BF-900A-DB06D8740E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6248" y="3879406"/>
                <a:ext cx="11044980" cy="2366436"/>
              </a:xfrm>
              <a:blipFill>
                <a:blip r:embed="rId2"/>
                <a:stretch>
                  <a:fillRect l="-442" t="-30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El Stroboskobu - Stroboskop">
            <a:extLst>
              <a:ext uri="{FF2B5EF4-FFF2-40B4-BE49-F238E27FC236}">
                <a16:creationId xmlns:a16="http://schemas.microsoft.com/office/drawing/2014/main" id="{28599508-F54A-4668-99ED-B8A9CCB9A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4" t="25000" r="26852" b="26605"/>
          <a:stretch/>
        </p:blipFill>
        <p:spPr bwMode="auto">
          <a:xfrm>
            <a:off x="4034458" y="612158"/>
            <a:ext cx="2313952" cy="281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gital-stroboscope">
            <a:extLst>
              <a:ext uri="{FF2B5EF4-FFF2-40B4-BE49-F238E27FC236}">
                <a16:creationId xmlns:a16="http://schemas.microsoft.com/office/drawing/2014/main" id="{510295E9-AAFB-416A-98EA-7C35C8D72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3" t="28524" r="20638" b="11026"/>
          <a:stretch/>
        </p:blipFill>
        <p:spPr bwMode="auto">
          <a:xfrm>
            <a:off x="6516050" y="510133"/>
            <a:ext cx="2403777" cy="291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D23513-33A9-405F-9BFC-7130B6A3D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7467" y="510132"/>
            <a:ext cx="2574247" cy="29188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327C9-18EB-4D4D-865A-D11ABF081907}"/>
              </a:ext>
            </a:extLst>
          </p:cNvPr>
          <p:cNvSpPr txBox="1"/>
          <p:nvPr/>
        </p:nvSpPr>
        <p:spPr>
          <a:xfrm>
            <a:off x="4305300" y="3429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El </a:t>
            </a:r>
            <a:r>
              <a:rPr lang="tr-TR" dirty="0" err="1"/>
              <a:t>Stroboskobu</a:t>
            </a:r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48E024-7F8C-4A71-BD96-27B47FD06D85}"/>
              </a:ext>
            </a:extLst>
          </p:cNvPr>
          <p:cNvSpPr txBox="1"/>
          <p:nvPr/>
        </p:nvSpPr>
        <p:spPr>
          <a:xfrm>
            <a:off x="7777776" y="3396734"/>
            <a:ext cx="2403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Dijital </a:t>
            </a:r>
            <a:r>
              <a:rPr lang="tr-TR" dirty="0" err="1"/>
              <a:t>Stroboskop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622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CD702-FF3C-4F28-9F6C-1D2FC12A5229}"/>
              </a:ext>
            </a:extLst>
          </p:cNvPr>
          <p:cNvGrpSpPr/>
          <p:nvPr/>
        </p:nvGrpSpPr>
        <p:grpSpPr>
          <a:xfrm>
            <a:off x="-77989" y="665684"/>
            <a:ext cx="7491512" cy="6200391"/>
            <a:chOff x="-77989" y="1107533"/>
            <a:chExt cx="7904114" cy="575854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1151EF7-E27B-46EE-BD5D-35584535B5AE}"/>
                </a:ext>
              </a:extLst>
            </p:cNvPr>
            <p:cNvGrpSpPr/>
            <p:nvPr/>
          </p:nvGrpSpPr>
          <p:grpSpPr>
            <a:xfrm>
              <a:off x="-77989" y="1107533"/>
              <a:ext cx="7904114" cy="5758542"/>
              <a:chOff x="728258" y="674915"/>
              <a:chExt cx="7904114" cy="575854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9CDC2204-74F4-44F1-89D1-342125D59F76}"/>
                  </a:ext>
                </a:extLst>
              </p:cNvPr>
              <p:cNvGrpSpPr/>
              <p:nvPr/>
            </p:nvGrpSpPr>
            <p:grpSpPr>
              <a:xfrm>
                <a:off x="728258" y="674915"/>
                <a:ext cx="7904114" cy="5758542"/>
                <a:chOff x="743505" y="-248778"/>
                <a:chExt cx="8102454" cy="6712905"/>
              </a:xfrm>
            </p:grpSpPr>
            <p:pic>
              <p:nvPicPr>
                <p:cNvPr id="5" name="Resim 17">
                  <a:extLst>
                    <a:ext uri="{FF2B5EF4-FFF2-40B4-BE49-F238E27FC236}">
                      <a16:creationId xmlns:a16="http://schemas.microsoft.com/office/drawing/2014/main" id="{8DB3B243-A69E-410C-AB50-8AF008044D21}"/>
                    </a:ext>
                  </a:extLst>
                </p:cNvPr>
                <p:cNvPicPr/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327"/>
                <a:stretch/>
              </p:blipFill>
              <p:spPr bwMode="auto">
                <a:xfrm>
                  <a:off x="743505" y="-248778"/>
                  <a:ext cx="8102454" cy="67129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CE8A7D6-73EF-40B9-A7E9-7ABFD372BAD7}"/>
                    </a:ext>
                  </a:extLst>
                </p:cNvPr>
                <p:cNvSpPr txBox="1"/>
                <p:nvPr/>
              </p:nvSpPr>
              <p:spPr>
                <a:xfrm>
                  <a:off x="5610703" y="4052684"/>
                  <a:ext cx="19975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/>
                    <a:t>Dinamometre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4F5247A-6695-4AEC-B025-95294C425916}"/>
                    </a:ext>
                  </a:extLst>
                </p:cNvPr>
                <p:cNvSpPr txBox="1"/>
                <p:nvPr/>
              </p:nvSpPr>
              <p:spPr>
                <a:xfrm>
                  <a:off x="4722155" y="1858760"/>
                  <a:ext cx="19975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/>
                    <a:t>İp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E5BD6EA-4671-4521-BB13-E94BCF45F8BC}"/>
                    </a:ext>
                  </a:extLst>
                </p:cNvPr>
                <p:cNvSpPr txBox="1"/>
                <p:nvPr/>
              </p:nvSpPr>
              <p:spPr>
                <a:xfrm>
                  <a:off x="2038633" y="2650724"/>
                  <a:ext cx="19975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/>
                    <a:t>Motor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857CE21-91FD-4293-BB26-8A045BE4E34A}"/>
                  </a:ext>
                </a:extLst>
              </p:cNvPr>
              <p:cNvGrpSpPr/>
              <p:nvPr/>
            </p:nvGrpSpPr>
            <p:grpSpPr>
              <a:xfrm>
                <a:off x="1366983" y="4420039"/>
                <a:ext cx="624700" cy="874032"/>
                <a:chOff x="1366983" y="4420039"/>
                <a:chExt cx="624700" cy="87403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59AE7532-6951-4936-9A2D-2AA03C909E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5400000">
                  <a:off x="1411232" y="4375790"/>
                  <a:ext cx="536201" cy="624700"/>
                </a:xfrm>
                <a:prstGeom prst="rect">
                  <a:avLst/>
                </a:prstGeom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DAF88EC-C89D-4241-8CAD-C2957E0EFE7E}"/>
                    </a:ext>
                  </a:extLst>
                </p:cNvPr>
                <p:cNvSpPr/>
                <p:nvPr/>
              </p:nvSpPr>
              <p:spPr>
                <a:xfrm>
                  <a:off x="1649186" y="4652627"/>
                  <a:ext cx="76200" cy="641444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CCCD2A-005B-4B0B-A994-254354725D3C}"/>
                  </a:ext>
                </a:extLst>
              </p:cNvPr>
              <p:cNvSpPr txBox="1"/>
              <p:nvPr/>
            </p:nvSpPr>
            <p:spPr>
              <a:xfrm>
                <a:off x="1785366" y="4755824"/>
                <a:ext cx="19486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/>
                  <a:t>Dijital </a:t>
                </a:r>
                <a:r>
                  <a:rPr lang="tr-TR" dirty="0" err="1"/>
                  <a:t>Stroboskop</a:t>
                </a:r>
                <a:endParaRPr lang="tr-TR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9378FD-0790-44E0-B6CA-FD160467CBD4}"/>
                </a:ext>
              </a:extLst>
            </p:cNvPr>
            <p:cNvSpPr txBox="1"/>
            <p:nvPr/>
          </p:nvSpPr>
          <p:spPr>
            <a:xfrm>
              <a:off x="1596850" y="4428131"/>
              <a:ext cx="1948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/>
                <a:t>Oluklu Teker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1A41BF-09D3-456D-8D58-D9E82137D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8324" y="-15810"/>
            <a:ext cx="12348647" cy="68149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tr-TR" dirty="0"/>
              <a:t>Deney düzeneği üzerinde ip dalgalarının hızını inceleyelim: 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D348AB-BB72-4617-B735-58AC38549044}"/>
              </a:ext>
            </a:extLst>
          </p:cNvPr>
          <p:cNvSpPr txBox="1">
            <a:spLocks/>
          </p:cNvSpPr>
          <p:nvPr/>
        </p:nvSpPr>
        <p:spPr>
          <a:xfrm>
            <a:off x="7034984" y="657608"/>
            <a:ext cx="5235676" cy="620039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/>
              <a:t>İp bir ucundan sabitlenerek gerilmiştir.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/>
              <a:t>İpteki gerilmeyi ölçmek için diğer ucuna dinamometre bağlanmıştır.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/>
              <a:t>İpte titreşim oluşturmak için ip, bir motorun ucuna bağlanmış oluklu tekerden geçirilmiştir.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/>
              <a:t>Motor çalıştırılmış ip üzerinde dalga oluşturulmuştur.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/>
              <a:t>İpte oluşan dalgaların boyu bir cetvel yardımıyla ölçülmüştür.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 err="1"/>
              <a:t>Stroboskop</a:t>
            </a:r>
            <a:r>
              <a:rPr lang="tr-TR" sz="2200" dirty="0"/>
              <a:t> açılarak ipin frekansını belirlemek için oluklu teker üzerindeki çizginin duruyormuş gibi göründüğü andaki frekans kaydedilmiştir.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/>
              <a:t>Oluklu teker üzerinde bir tane çizgi (yarık) bulunduğu göz önünde bulundurularak dalganın frekansı hesaplanmıştır.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tr-TR" sz="2200" dirty="0"/>
              <a:t>İpteki gerilme artırılarak aynı işlem tekrar edilmiştir. </a:t>
            </a:r>
          </a:p>
        </p:txBody>
      </p:sp>
    </p:spTree>
    <p:extLst>
      <p:ext uri="{BB962C8B-B14F-4D97-AF65-F5344CB8AC3E}">
        <p14:creationId xmlns:p14="http://schemas.microsoft.com/office/powerpoint/2010/main" val="3018362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14107-B2D2-4634-A806-CF17B60DD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3460" y="982132"/>
            <a:ext cx="3910954" cy="1303867"/>
          </a:xfrm>
        </p:spPr>
        <p:txBody>
          <a:bodyPr>
            <a:normAutofit fontScale="90000"/>
          </a:bodyPr>
          <a:lstStyle/>
          <a:p>
            <a:r>
              <a:rPr lang="tr-TR" dirty="0"/>
              <a:t>İp dalgasında dalga boyu ölçümü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1C77D-FC73-4FD5-B5A7-4BFF9D4F0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4465" y="2556932"/>
            <a:ext cx="2952132" cy="3318936"/>
          </a:xfrm>
        </p:spPr>
        <p:txBody>
          <a:bodyPr/>
          <a:lstStyle/>
          <a:p>
            <a:r>
              <a:rPr lang="tr-TR" dirty="0"/>
              <a:t>Cetvelle ardışık iki </a:t>
            </a:r>
            <a:r>
              <a:rPr lang="tr-TR" dirty="0" err="1"/>
              <a:t>nod</a:t>
            </a:r>
            <a:r>
              <a:rPr lang="tr-TR" dirty="0"/>
              <a:t> arası mesafe ölçülür.</a:t>
            </a:r>
          </a:p>
          <a:p>
            <a:r>
              <a:rPr lang="tr-TR" dirty="0"/>
              <a:t>Bulunan değer dalga boyunun yarısı kadardır. İki katı alınarak dalga boyu bulunur.</a:t>
            </a:r>
          </a:p>
        </p:txBody>
      </p:sp>
      <p:pic>
        <p:nvPicPr>
          <p:cNvPr id="1026" name="Picture 2" descr="Standing Waves Generated By String Vibration (reddit) GIF | Gfycat">
            <a:extLst>
              <a:ext uri="{FF2B5EF4-FFF2-40B4-BE49-F238E27FC236}">
                <a16:creationId xmlns:a16="http://schemas.microsoft.com/office/drawing/2014/main" id="{42DF0F2F-6172-4722-8D7A-6CBC473EF57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76" y="982132"/>
            <a:ext cx="6593983" cy="494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11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FCAF8-B60F-4739-A4B9-DAF8E75E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Deneyden ipin boyca kütle yoğunluğunu bulalım: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A7A644-DEAE-469F-8719-DD16699C28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5239" y="2408903"/>
                <a:ext cx="6241508" cy="4031226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tr-TR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p>
                        <m:r>
                          <a:rPr lang="tr-TR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p>
                    <m:r>
                      <a:rPr lang="tr-TR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tr-TR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tr-TR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𝐹</m:t>
                        </m:r>
                      </m:num>
                      <m:den>
                        <m:r>
                          <a:rPr lang="tr-TR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tr-TR" dirty="0"/>
                  <a:t>  ifadesinden ipin boyca kütle yoğunluğunu çekelim.  </a:t>
                </a:r>
                <a:endParaRPr lang="tr-TR" i="1" dirty="0"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ρ</m:t>
                      </m:r>
                      <m:r>
                        <a:rPr lang="tr-T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tr-T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tr-T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𝐹</m:t>
                          </m:r>
                        </m:num>
                        <m:den>
                          <m:sSup>
                            <m:sSupPr>
                              <m:ctrlPr>
                                <a:rPr lang="tr-T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tr-T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dirty="0"/>
              </a:p>
              <a:p>
                <a:r>
                  <a:rPr lang="tr-TR" dirty="0"/>
                  <a:t>Bu durumda farklı F değerlerine karşı gelen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p>
                        <m: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/>
                  <a:t> değerlerini bulalım ve grafiğini çizelim. Grafiğin eğiminden boyca kütle yoğunluğunu bulalım.</a:t>
                </a:r>
              </a:p>
              <a:p>
                <a:r>
                  <a:rPr lang="tr-TR" dirty="0"/>
                  <a:t>Boyca kütle yoğunluğunun beklenen değerini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𝑖𝑝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=5,4.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tr-TR" dirty="0"/>
                  <a:t> 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𝑖𝑝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1.40 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dirty="0"/>
                  <a:t> değerlerini kullanarak bulalım.</a:t>
                </a:r>
              </a:p>
              <a:p>
                <a:r>
                  <a:rPr lang="tr-TR" dirty="0"/>
                  <a:t>Grafik eğiminden bulunan deneysel değer ile beklenen değeri karşılaştıralım.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A7A644-DEAE-469F-8719-DD16699C28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5239" y="2408903"/>
                <a:ext cx="6241508" cy="4031226"/>
              </a:xfrm>
              <a:blipFill>
                <a:blip r:embed="rId2"/>
                <a:stretch>
                  <a:fillRect l="-1172" t="-756" r="-78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D1782ADD-AFF4-47D8-9ED9-F9ED8CD89251}"/>
              </a:ext>
            </a:extLst>
          </p:cNvPr>
          <p:cNvGrpSpPr/>
          <p:nvPr/>
        </p:nvGrpSpPr>
        <p:grpSpPr>
          <a:xfrm>
            <a:off x="6983727" y="2556932"/>
            <a:ext cx="4559343" cy="3765210"/>
            <a:chOff x="993427" y="4016426"/>
            <a:chExt cx="3912870" cy="2976916"/>
          </a:xfrm>
        </p:grpSpPr>
        <p:pic>
          <p:nvPicPr>
            <p:cNvPr id="4" name="Resim 18">
              <a:extLst>
                <a:ext uri="{FF2B5EF4-FFF2-40B4-BE49-F238E27FC236}">
                  <a16:creationId xmlns:a16="http://schemas.microsoft.com/office/drawing/2014/main" id="{CDCD1DCE-AE06-47DC-8228-D728835A021F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427" y="4016426"/>
              <a:ext cx="3912870" cy="2974309"/>
            </a:xfrm>
            <a:prstGeom prst="rect">
              <a:avLst/>
            </a:prstGeom>
            <a:noFill/>
            <a:ln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A85A132-20F7-4FF6-B9B9-78A51FB165D1}"/>
                    </a:ext>
                  </a:extLst>
                </p:cNvPr>
                <p:cNvSpPr txBox="1"/>
                <p:nvPr/>
              </p:nvSpPr>
              <p:spPr>
                <a:xfrm>
                  <a:off x="993427" y="4016426"/>
                  <a:ext cx="469603" cy="37179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tr-T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tr-T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A85A132-20F7-4FF6-B9B9-78A51FB165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427" y="4016426"/>
                  <a:ext cx="469603" cy="37179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A579E86-5E3F-433A-AC0A-D6C48965E74F}"/>
                    </a:ext>
                  </a:extLst>
                </p:cNvPr>
                <p:cNvSpPr txBox="1"/>
                <p:nvPr/>
              </p:nvSpPr>
              <p:spPr>
                <a:xfrm>
                  <a:off x="4347835" y="6621551"/>
                  <a:ext cx="469603" cy="37179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𝐹</m:t>
                        </m:r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A579E86-5E3F-433A-AC0A-D6C48965E7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7835" y="6621551"/>
                  <a:ext cx="469603" cy="37179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704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7D077E2-1D38-40AF-9F6E-9FF9B2F7B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6830DA8-F89A-4991-B817-BE9733AF6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B6C1098-E3EE-4BAC-9949-CE20102841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C0E7F6B-73D7-4B85-89FD-05894B799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4378251-D5A6-458A-BDF8-E6FC824FB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E89D504-599A-4A87-A496-05ECCF7B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BD301E34-C7CC-48D3-8723-E7869F070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2626428" cy="463702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ooks">
            <a:extLst>
              <a:ext uri="{FF2B5EF4-FFF2-40B4-BE49-F238E27FC236}">
                <a16:creationId xmlns:a16="http://schemas.microsoft.com/office/drawing/2014/main" id="{9D5CD6D4-25C5-4A74-B949-0799783B8A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66468" y="4719759"/>
            <a:ext cx="975814" cy="975814"/>
          </a:xfrm>
          <a:prstGeom prst="rect">
            <a:avLst/>
          </a:prstGeom>
        </p:spPr>
      </p:pic>
      <p:pic>
        <p:nvPicPr>
          <p:cNvPr id="7" name="Graphic 6" descr="Checkbox Checked">
            <a:extLst>
              <a:ext uri="{FF2B5EF4-FFF2-40B4-BE49-F238E27FC236}">
                <a16:creationId xmlns:a16="http://schemas.microsoft.com/office/drawing/2014/main" id="{3D258816-9429-4821-8809-87A19227F4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26793" y="1195330"/>
            <a:ext cx="958130" cy="958130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EBD45AC-82AE-47A6-A6D6-41EC7503F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85596" y="2400639"/>
            <a:ext cx="6217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Laptop">
            <a:extLst>
              <a:ext uri="{FF2B5EF4-FFF2-40B4-BE49-F238E27FC236}">
                <a16:creationId xmlns:a16="http://schemas.microsoft.com/office/drawing/2014/main" id="{176338B3-3A7C-4E41-BEB3-B9C0CE51C1C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66468" y="2366068"/>
            <a:ext cx="958130" cy="958130"/>
          </a:xfrm>
          <a:prstGeom prst="rect">
            <a:avLst/>
          </a:prstGeom>
        </p:spPr>
      </p:pic>
      <p:pic>
        <p:nvPicPr>
          <p:cNvPr id="25" name="Graphic 24" descr="Clipboard">
            <a:extLst>
              <a:ext uri="{FF2B5EF4-FFF2-40B4-BE49-F238E27FC236}">
                <a16:creationId xmlns:a16="http://schemas.microsoft.com/office/drawing/2014/main" id="{B6F5A373-51B3-4F68-B8F9-7D2DAB107A7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6898" y="3640366"/>
            <a:ext cx="957700" cy="9577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6F8E6-7758-4B80-9CAD-A72666E5A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857" y="4316110"/>
            <a:ext cx="7813076" cy="1559757"/>
          </a:xfrm>
        </p:spPr>
        <p:txBody>
          <a:bodyPr>
            <a:normAutofit/>
          </a:bodyPr>
          <a:lstStyle/>
          <a:p>
            <a:endParaRPr lang="tr-TR" sz="2000" dirty="0"/>
          </a:p>
          <a:p>
            <a:pPr marL="0" indent="0">
              <a:buNone/>
            </a:pPr>
            <a:r>
              <a:rPr lang="tr-TR" sz="3200" dirty="0"/>
              <a:t>Deney ile ilgili daha geniş teorik ilgiye föyden ulaşabilirsiniz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4415EF-26B8-4BB7-A276-D7BD5B89A22F}"/>
              </a:ext>
            </a:extLst>
          </p:cNvPr>
          <p:cNvSpPr txBox="1"/>
          <p:nvPr/>
        </p:nvSpPr>
        <p:spPr>
          <a:xfrm>
            <a:off x="4025192" y="142114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Deney ile ilgili ön bilgiyi okudunuz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CB863E-ABB2-4734-8910-9604B4A98458}"/>
              </a:ext>
            </a:extLst>
          </p:cNvPr>
          <p:cNvSpPr txBox="1"/>
          <p:nvPr/>
        </p:nvSpPr>
        <p:spPr>
          <a:xfrm>
            <a:off x="4032077" y="2525071"/>
            <a:ext cx="72357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Deneyin görüntülerini izleyebilirsiniz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29FFD3-A060-4DA9-8B11-9534C7A8C109}"/>
              </a:ext>
            </a:extLst>
          </p:cNvPr>
          <p:cNvSpPr txBox="1"/>
          <p:nvPr/>
        </p:nvSpPr>
        <p:spPr>
          <a:xfrm>
            <a:off x="4073730" y="3407915"/>
            <a:ext cx="73865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/>
              <a:t>Raporlarınızı, rapor formatı üzerinde hazırlayabilirsiniz</a:t>
            </a:r>
          </a:p>
        </p:txBody>
      </p:sp>
    </p:spTree>
    <p:extLst>
      <p:ext uri="{BB962C8B-B14F-4D97-AF65-F5344CB8AC3E}">
        <p14:creationId xmlns:p14="http://schemas.microsoft.com/office/powerpoint/2010/main" val="14278292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5906</TotalTime>
  <Words>617</Words>
  <Application>Microsoft Office PowerPoint</Application>
  <PresentationFormat>Widescreen</PresentationFormat>
  <Paragraphs>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 Math</vt:lpstr>
      <vt:lpstr>Garamond</vt:lpstr>
      <vt:lpstr>Wingdings</vt:lpstr>
      <vt:lpstr>Organic</vt:lpstr>
      <vt:lpstr>PowerPoint Presentation</vt:lpstr>
      <vt:lpstr>Dalgalarda temel kavramlar</vt:lpstr>
      <vt:lpstr>Harmonik Dalga  Node (Düğüm)-Antinode (Karın) Nokta</vt:lpstr>
      <vt:lpstr>Dalgalarda Hız</vt:lpstr>
      <vt:lpstr>Stroboskop</vt:lpstr>
      <vt:lpstr>Deney düzeneği üzerinde ip dalgalarının hızını inceleyelim: </vt:lpstr>
      <vt:lpstr>İp dalgasında dalga boyu ölçümü</vt:lpstr>
      <vt:lpstr>Deneyden ipin boyca kütle yoğunluğunu bulalım: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Nilüfer Demirci</dc:creator>
  <cp:lastModifiedBy>Bahadir Saygi</cp:lastModifiedBy>
  <cp:revision>55</cp:revision>
  <dcterms:created xsi:type="dcterms:W3CDTF">2020-10-01T13:07:57Z</dcterms:created>
  <dcterms:modified xsi:type="dcterms:W3CDTF">2021-12-03T12:07:44Z</dcterms:modified>
</cp:coreProperties>
</file>