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8" r:id="rId3"/>
    <p:sldId id="289" r:id="rId4"/>
    <p:sldId id="290" r:id="rId5"/>
    <p:sldId id="284" r:id="rId6"/>
    <p:sldId id="27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DDED"/>
    <a:srgbClr val="DA56DA"/>
    <a:srgbClr val="5E3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6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6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145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23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095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8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48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4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03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117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676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121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140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826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827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37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952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28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EFB041-791C-4F2B-9F03-D5704C5E1708}" type="datetimeFigureOut">
              <a:rPr lang="tr-TR" smtClean="0"/>
              <a:t>6.01.2021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661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4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12" Type="http://schemas.openxmlformats.org/officeDocument/2006/relationships/image" Target="../media/image19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openxmlformats.org/officeDocument/2006/relationships/image" Target="../media/image20.gif"/><Relationship Id="rId7" Type="http://schemas.openxmlformats.org/officeDocument/2006/relationships/image" Target="../media/image22.svg"/><Relationship Id="rId12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7.svg"/><Relationship Id="rId5" Type="http://schemas.openxmlformats.org/officeDocument/2006/relationships/image" Target="../media/image4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063443" y="1611549"/>
            <a:ext cx="4767704" cy="1723398"/>
          </a:xfrm>
        </p:spPr>
        <p:txBody>
          <a:bodyPr>
            <a:normAutofit/>
          </a:bodyPr>
          <a:lstStyle/>
          <a:p>
            <a:pPr algn="l"/>
            <a:r>
              <a:rPr lang="tr-TR" dirty="0"/>
              <a:t>Dersin Kodu	: </a:t>
            </a:r>
            <a:r>
              <a:rPr lang="tr-TR" b="1" dirty="0"/>
              <a:t>FIZ205</a:t>
            </a:r>
          </a:p>
          <a:p>
            <a:pPr algn="l"/>
            <a:r>
              <a:rPr lang="tr-TR" dirty="0"/>
              <a:t>Dersin Adı	: </a:t>
            </a:r>
            <a:r>
              <a:rPr lang="tr-TR" b="1" dirty="0"/>
              <a:t>Fizik Laboratuvarı III</a:t>
            </a:r>
          </a:p>
          <a:p>
            <a:pPr algn="l"/>
            <a:endParaRPr lang="tr-TR" dirty="0"/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892462" y="3640348"/>
            <a:ext cx="1027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/>
              <a:t>Deneyin Kısa Teorik Bilgisi</a:t>
            </a:r>
          </a:p>
          <a:p>
            <a:pPr algn="ctr"/>
            <a:endParaRPr lang="tr-TR" sz="2400" dirty="0"/>
          </a:p>
          <a:p>
            <a:pPr algn="ctr"/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5554" t="15542" r="12996" b="22084"/>
          <a:stretch/>
        </p:blipFill>
        <p:spPr>
          <a:xfrm>
            <a:off x="4435718" y="5711065"/>
            <a:ext cx="2698327" cy="11187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82D194-025C-4A48-BFE2-6C0530E2F988}"/>
              </a:ext>
            </a:extLst>
          </p:cNvPr>
          <p:cNvSpPr txBox="1"/>
          <p:nvPr/>
        </p:nvSpPr>
        <p:spPr>
          <a:xfrm>
            <a:off x="2201779" y="4009792"/>
            <a:ext cx="75798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Deney 11: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251854" y="4599239"/>
            <a:ext cx="73850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2400" dirty="0"/>
              <a:t>Iş</a:t>
            </a:r>
            <a:r>
              <a:rPr lang="tr-TR" sz="2400" dirty="0"/>
              <a:t>ı</a:t>
            </a:r>
            <a:r>
              <a:rPr lang="fi-FI" sz="2400" dirty="0"/>
              <a:t>ğ</a:t>
            </a:r>
            <a:r>
              <a:rPr lang="tr-TR" sz="2400" dirty="0"/>
              <a:t>ı</a:t>
            </a:r>
            <a:r>
              <a:rPr lang="fi-FI" sz="2400" dirty="0"/>
              <a:t>n Prizmadan Sapmas</a:t>
            </a:r>
            <a:r>
              <a:rPr lang="tr-TR" sz="2400" dirty="0"/>
              <a:t>ı</a:t>
            </a:r>
            <a:r>
              <a:rPr lang="fi-FI" sz="2400" dirty="0"/>
              <a:t> </a:t>
            </a:r>
            <a:r>
              <a:rPr lang="tr-TR" sz="2400" dirty="0"/>
              <a:t>v</a:t>
            </a:r>
            <a:r>
              <a:rPr lang="fi-FI" sz="2400" dirty="0"/>
              <a:t>e K</a:t>
            </a:r>
            <a:r>
              <a:rPr lang="tr-TR" sz="2400" dirty="0" err="1"/>
              <a:t>ırı</a:t>
            </a:r>
            <a:r>
              <a:rPr lang="fi-FI" sz="2400" dirty="0"/>
              <a:t>lmas</a:t>
            </a:r>
            <a:r>
              <a:rPr lang="tr-TR" sz="2400" dirty="0"/>
              <a:t>ı</a:t>
            </a:r>
          </a:p>
        </p:txBody>
      </p:sp>
    </p:spTree>
    <p:extLst>
      <p:ext uri="{BB962C8B-B14F-4D97-AF65-F5344CB8AC3E}">
        <p14:creationId xmlns:p14="http://schemas.microsoft.com/office/powerpoint/2010/main" val="749581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1272" y="5286441"/>
            <a:ext cx="5777345" cy="922713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Prizmaya gelen beyaz ışık renklerine ayrılır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63846"/>
          <a:stretch/>
        </p:blipFill>
        <p:spPr>
          <a:xfrm>
            <a:off x="6791498" y="1811628"/>
            <a:ext cx="4521737" cy="325802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/>
          <a:srcRect r="38639"/>
          <a:stretch/>
        </p:blipFill>
        <p:spPr>
          <a:xfrm>
            <a:off x="831272" y="1811628"/>
            <a:ext cx="5777345" cy="3258027"/>
          </a:xfrm>
          <a:prstGeom prst="rect">
            <a:avLst/>
          </a:prstGeom>
        </p:spPr>
      </p:pic>
      <p:sp>
        <p:nvSpPr>
          <p:cNvPr id="8" name="İçerik Yer Tutucusu 2"/>
          <p:cNvSpPr txBox="1">
            <a:spLocks/>
          </p:cNvSpPr>
          <p:nvPr/>
        </p:nvSpPr>
        <p:spPr>
          <a:xfrm>
            <a:off x="4430685" y="779453"/>
            <a:ext cx="3574472" cy="922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tr-TR" sz="5400">
                <a:solidFill>
                  <a:srgbClr val="FF0000"/>
                </a:solidFill>
              </a:rPr>
              <a:t>Prizmalar</a:t>
            </a:r>
            <a:endParaRPr lang="tr-TR" sz="5400" dirty="0">
              <a:solidFill>
                <a:srgbClr val="FF0000"/>
              </a:solidFill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6151416" y="5286440"/>
            <a:ext cx="5494713" cy="9227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tr-TR" dirty="0"/>
              <a:t>Prizmaya gelen tek renkli ışık prizmada sapar</a:t>
            </a:r>
          </a:p>
        </p:txBody>
      </p:sp>
    </p:spTree>
    <p:extLst>
      <p:ext uri="{BB962C8B-B14F-4D97-AF65-F5344CB8AC3E}">
        <p14:creationId xmlns:p14="http://schemas.microsoft.com/office/powerpoint/2010/main" val="248358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888975" y="880532"/>
            <a:ext cx="3541025" cy="5204383"/>
          </a:xfrm>
        </p:spPr>
        <p:txBody>
          <a:bodyPr/>
          <a:lstStyle/>
          <a:p>
            <a:r>
              <a:rPr lang="tr-TR" dirty="0"/>
              <a:t>n kırılma </a:t>
            </a:r>
            <a:r>
              <a:rPr lang="tr-TR" dirty="0" err="1"/>
              <a:t>indisli</a:t>
            </a:r>
            <a:r>
              <a:rPr lang="tr-TR" dirty="0"/>
              <a:t> bir prizmaya gelen ışının sapması şekilde gösterilmiştir.</a:t>
            </a:r>
          </a:p>
          <a:p>
            <a:r>
              <a:rPr lang="tr-TR" dirty="0"/>
              <a:t>    sapma açısı,     prizmanın tepe açısı olmak üzere bu üç nicelik arasındaki ilişki aşağıdaki bağıntıdan bulunabilir.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58" y="880533"/>
            <a:ext cx="7092817" cy="5204383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473123" y="4478248"/>
            <a:ext cx="15348976" cy="91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283990"/>
              </p:ext>
            </p:extLst>
          </p:nvPr>
        </p:nvGraphicFramePr>
        <p:xfrm>
          <a:off x="8151813" y="4630738"/>
          <a:ext cx="2808287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18960" imgH="419040" progId="Equation.DSMT4">
                  <p:embed/>
                </p:oleObj>
              </mc:Choice>
              <mc:Fallback>
                <p:oleObj name="Equation" r:id="rId3" imgW="1218960" imgH="419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1813" y="4630738"/>
                        <a:ext cx="2808287" cy="11144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6516719" y="1660503"/>
            <a:ext cx="1489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Gelen ışın doğrultusu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516719" y="4613128"/>
            <a:ext cx="1489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Sapan ışın doğrultusu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452877" y="4542659"/>
            <a:ext cx="148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Gelen ışın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3426343" y="2945449"/>
            <a:ext cx="148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Sapma açısı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Dikdörtgen 9"/>
              <p:cNvSpPr/>
              <p:nvPr/>
            </p:nvSpPr>
            <p:spPr>
              <a:xfrm>
                <a:off x="8122793" y="2546492"/>
                <a:ext cx="3748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Dikdörtgen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2793" y="2546492"/>
                <a:ext cx="37484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Dikdörtgen 10"/>
              <p:cNvSpPr/>
              <p:nvPr/>
            </p:nvSpPr>
            <p:spPr>
              <a:xfrm>
                <a:off x="9979358" y="2576117"/>
                <a:ext cx="3872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Dikdörtgen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9358" y="2576117"/>
                <a:ext cx="38722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98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05199" y="699500"/>
            <a:ext cx="10824554" cy="439344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I</a:t>
            </a:r>
            <a:r>
              <a:rPr lang="fi-FI" dirty="0">
                <a:solidFill>
                  <a:srgbClr val="FF0000"/>
                </a:solidFill>
              </a:rPr>
              <a:t>ş</a:t>
            </a:r>
            <a:r>
              <a:rPr lang="tr-TR" dirty="0">
                <a:solidFill>
                  <a:srgbClr val="FF0000"/>
                </a:solidFill>
              </a:rPr>
              <a:t>ı</a:t>
            </a:r>
            <a:r>
              <a:rPr lang="fi-FI" dirty="0">
                <a:solidFill>
                  <a:srgbClr val="FF0000"/>
                </a:solidFill>
              </a:rPr>
              <a:t>ğ</a:t>
            </a:r>
            <a:r>
              <a:rPr lang="tr-TR" dirty="0">
                <a:solidFill>
                  <a:srgbClr val="FF0000"/>
                </a:solidFill>
              </a:rPr>
              <a:t>ı</a:t>
            </a:r>
            <a:r>
              <a:rPr lang="fi-FI" dirty="0">
                <a:solidFill>
                  <a:srgbClr val="FF0000"/>
                </a:solidFill>
              </a:rPr>
              <a:t>n prizmadan sapmas</a:t>
            </a:r>
            <a:r>
              <a:rPr lang="tr-TR" dirty="0">
                <a:solidFill>
                  <a:srgbClr val="FF0000"/>
                </a:solidFill>
              </a:rPr>
              <a:t>ı</a:t>
            </a:r>
            <a:r>
              <a:rPr lang="fi-FI" dirty="0">
                <a:solidFill>
                  <a:srgbClr val="FF0000"/>
                </a:solidFill>
              </a:rPr>
              <a:t> ve k</a:t>
            </a:r>
            <a:r>
              <a:rPr lang="tr-TR" dirty="0" err="1">
                <a:solidFill>
                  <a:srgbClr val="FF0000"/>
                </a:solidFill>
              </a:rPr>
              <a:t>ırı</a:t>
            </a:r>
            <a:r>
              <a:rPr lang="fi-FI" dirty="0">
                <a:solidFill>
                  <a:srgbClr val="FF0000"/>
                </a:solidFill>
              </a:rPr>
              <a:t>lmas</a:t>
            </a:r>
            <a:r>
              <a:rPr lang="tr-TR" dirty="0">
                <a:solidFill>
                  <a:srgbClr val="FF0000"/>
                </a:solidFill>
              </a:rPr>
              <a:t>ı deney düzeneği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50" y="1338349"/>
            <a:ext cx="3873731" cy="506245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502" y="1338349"/>
            <a:ext cx="3490071" cy="37211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2894" y="1338349"/>
            <a:ext cx="3325763" cy="3721100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5178828" y="5434436"/>
            <a:ext cx="5547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Deneyde kullanılan malzemeler: ışık kaynağı, ayarlanabilir yarıklı engel (</a:t>
            </a:r>
            <a:r>
              <a:rPr lang="tr-TR" dirty="0" err="1"/>
              <a:t>slit</a:t>
            </a:r>
            <a:r>
              <a:rPr lang="tr-TR" dirty="0"/>
              <a:t>), prizma, ekran ve cetvel. 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938150" y="2524569"/>
            <a:ext cx="148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Işık Kaynağı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1278677" y="3677854"/>
            <a:ext cx="1489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Ayarlanabilir yarık (</a:t>
            </a:r>
            <a:r>
              <a:rPr lang="tr-TR" dirty="0" err="1">
                <a:solidFill>
                  <a:srgbClr val="FFFF00"/>
                </a:solidFill>
              </a:rPr>
              <a:t>slit</a:t>
            </a:r>
            <a:r>
              <a:rPr lang="tr-TR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5885114" y="1589133"/>
            <a:ext cx="148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Ekran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8324299" y="1338349"/>
            <a:ext cx="3168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Ekran üzerinde oluşan görüntü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3003666" y="3684908"/>
            <a:ext cx="148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Prizma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9966776" y="2477497"/>
            <a:ext cx="1679356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200" dirty="0">
                <a:solidFill>
                  <a:srgbClr val="FFFF00"/>
                </a:solidFill>
              </a:rPr>
              <a:t>Kırılan ışık: görünür ışık spektrumu</a:t>
            </a:r>
          </a:p>
        </p:txBody>
      </p:sp>
      <p:sp>
        <p:nvSpPr>
          <p:cNvPr id="14" name="Oval 13"/>
          <p:cNvSpPr/>
          <p:nvPr/>
        </p:nvSpPr>
        <p:spPr>
          <a:xfrm>
            <a:off x="9505419" y="1773799"/>
            <a:ext cx="806334" cy="6173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/>
          <p:cNvSpPr txBox="1"/>
          <p:nvPr/>
        </p:nvSpPr>
        <p:spPr>
          <a:xfrm>
            <a:off x="4402678" y="3845621"/>
            <a:ext cx="148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Prizma</a:t>
            </a:r>
          </a:p>
        </p:txBody>
      </p:sp>
    </p:spTree>
    <p:extLst>
      <p:ext uri="{BB962C8B-B14F-4D97-AF65-F5344CB8AC3E}">
        <p14:creationId xmlns:p14="http://schemas.microsoft.com/office/powerpoint/2010/main" val="1651600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0080" y="2429832"/>
            <a:ext cx="5777346" cy="4153848"/>
          </a:xfrm>
        </p:spPr>
        <p:txBody>
          <a:bodyPr>
            <a:normAutofit fontScale="70000" lnSpcReduction="20000"/>
          </a:bodyPr>
          <a:lstStyle/>
          <a:p>
            <a:r>
              <a:rPr lang="tr-TR" sz="2000" dirty="0"/>
              <a:t>Işık kaynağının önüne ayarlanabilir yarık engel yerleştirilir. Işık açılır ve kırılmadan gelen ışığın perde üzerinde izlediği yol işaretlenir (A noktası)</a:t>
            </a:r>
          </a:p>
          <a:p>
            <a:r>
              <a:rPr lang="tr-TR" sz="2000" dirty="0"/>
              <a:t>Ayarlanabilir yarık önüne prizma konulur ve ekran üzerinde ışığın renklere ayrıldığı gözlemlenir.</a:t>
            </a:r>
          </a:p>
          <a:p>
            <a:r>
              <a:rPr lang="tr-TR" sz="2000" dirty="0"/>
              <a:t>Prizma minimum sapma açısını yakalayıncaya kadar döndürülür.</a:t>
            </a:r>
          </a:p>
          <a:p>
            <a:r>
              <a:rPr lang="tr-TR" sz="2000" dirty="0"/>
              <a:t>Minimum sapma açısında ekran üzerinde kırmızı rengin izlediği yol işaretlenir. (B noktası)</a:t>
            </a:r>
          </a:p>
          <a:p>
            <a:r>
              <a:rPr lang="tr-TR" sz="2000" dirty="0"/>
              <a:t>Şekilde gösterildiği gibi, cetvel yardımıyla A-B noktaları arasındaki uzaklık ölçülür. Ayrıca, prizma ve ekran arası uzaklık ölçülür.</a:t>
            </a:r>
          </a:p>
          <a:p>
            <a:r>
              <a:rPr lang="tr-TR" sz="2000" dirty="0"/>
              <a:t>Kırmızı için minimum sapma açısını bulunur.(   =</a:t>
            </a:r>
            <a:r>
              <a:rPr lang="tr-TR" sz="2000" dirty="0" err="1"/>
              <a:t>arctan</a:t>
            </a:r>
            <a:r>
              <a:rPr lang="tr-TR" sz="2000" dirty="0"/>
              <a:t> a/b ifadesinden)</a:t>
            </a:r>
          </a:p>
          <a:p>
            <a:r>
              <a:rPr lang="tr-TR" sz="1800" dirty="0"/>
              <a:t>Aynı şekilde ekran üzerindeki yeşil ve mor renkler için de minimum sapma açısı bulunur.</a:t>
            </a:r>
          </a:p>
          <a:p>
            <a:r>
              <a:rPr lang="tr-TR" sz="1800" dirty="0"/>
              <a:t>Üç renk için bulunan minimum sapma açısı değerleri                            formülünde yerine yazılarak prizmanın kırılma indisi hesaplanır.</a:t>
            </a:r>
          </a:p>
          <a:p>
            <a:r>
              <a:rPr lang="tr-TR" sz="1800" dirty="0"/>
              <a:t>Kırılma indisi için ortalama  bir değer bulunur.</a:t>
            </a:r>
          </a:p>
          <a:p>
            <a:r>
              <a:rPr lang="tr-TR" sz="1800" dirty="0"/>
              <a:t>Prizmanın tepe açısı (    ) </a:t>
            </a:r>
            <a:r>
              <a:rPr lang="tr-TR" altLang="tr-TR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60</a:t>
            </a:r>
            <a:r>
              <a:rPr lang="tr-TR" altLang="tr-TR" sz="1600" baseline="30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lang="tr-TR" sz="1600" dirty="0"/>
              <a:t>dir.</a:t>
            </a:r>
          </a:p>
          <a:p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86" y="689956"/>
            <a:ext cx="2671608" cy="173464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364" y="689956"/>
            <a:ext cx="2608659" cy="1690252"/>
          </a:xfrm>
          <a:prstGeom prst="rect">
            <a:avLst/>
          </a:prstGeom>
        </p:spPr>
      </p:pic>
      <p:pic>
        <p:nvPicPr>
          <p:cNvPr id="7" name="Resim 6"/>
          <p:cNvPicPr/>
          <p:nvPr/>
        </p:nvPicPr>
        <p:blipFill rotWithShape="1">
          <a:blip r:embed="rId4" cstate="print"/>
          <a:srcRect l="61029"/>
          <a:stretch/>
        </p:blipFill>
        <p:spPr bwMode="auto">
          <a:xfrm>
            <a:off x="6267794" y="939339"/>
            <a:ext cx="5153894" cy="527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Düz Bağlayıcı 7"/>
          <p:cNvCxnSpPr/>
          <p:nvPr/>
        </p:nvCxnSpPr>
        <p:spPr>
          <a:xfrm>
            <a:off x="7090756" y="1379913"/>
            <a:ext cx="66502" cy="49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7447017" y="5627055"/>
            <a:ext cx="14891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>
                <a:solidFill>
                  <a:srgbClr val="FF0000"/>
                </a:solidFill>
              </a:rPr>
              <a:t>Işık Kaynağı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7843708" y="5025181"/>
            <a:ext cx="14891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>
                <a:solidFill>
                  <a:srgbClr val="FF0000"/>
                </a:solidFill>
              </a:rPr>
              <a:t>Prizma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6931034" y="2728682"/>
            <a:ext cx="103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00" b="1" dirty="0">
                <a:solidFill>
                  <a:srgbClr val="FF0000"/>
                </a:solidFill>
              </a:rPr>
              <a:t>Işığın sapmadan önce ekran üzerine geldiği nokta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9855555" y="2560025"/>
            <a:ext cx="12373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>
                <a:solidFill>
                  <a:srgbClr val="FF0000"/>
                </a:solidFill>
              </a:rPr>
              <a:t>Işığın kırılıp renklere ayrıldıktan sonra, spektrumda bulunan kırmızı renkli ışığın ekran üzerine geldiği nokta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7182307" y="4546417"/>
            <a:ext cx="100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>
                <a:solidFill>
                  <a:srgbClr val="FF0000"/>
                </a:solidFill>
              </a:rPr>
              <a:t>Sapma Açısı</a:t>
            </a: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63563" y="934107"/>
            <a:ext cx="4529327" cy="623171"/>
          </a:xfrm>
        </p:spPr>
        <p:txBody>
          <a:bodyPr>
            <a:normAutofit fontScale="90000"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Deneyden ölçüm ve hesaplamalar: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708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15" name="Nesne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532245"/>
              </p:ext>
            </p:extLst>
          </p:nvPr>
        </p:nvGraphicFramePr>
        <p:xfrm>
          <a:off x="4189616" y="4630713"/>
          <a:ext cx="1238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579" imgH="177646" progId="Equation.DSMT4">
                  <p:embed/>
                </p:oleObj>
              </mc:Choice>
              <mc:Fallback>
                <p:oleObj name="Equation" r:id="rId5" imgW="139579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9616" y="4630713"/>
                        <a:ext cx="1238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Dikdörtgen 16"/>
              <p:cNvSpPr/>
              <p:nvPr/>
            </p:nvSpPr>
            <p:spPr>
              <a:xfrm>
                <a:off x="7996933" y="4495870"/>
                <a:ext cx="3748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7" name="Dikdörtgen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6933" y="4495870"/>
                <a:ext cx="374846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Nesne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478899"/>
              </p:ext>
            </p:extLst>
          </p:nvPr>
        </p:nvGraphicFramePr>
        <p:xfrm>
          <a:off x="4444375" y="5210349"/>
          <a:ext cx="987230" cy="391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18960" imgH="419040" progId="Equation.DSMT4">
                  <p:embed/>
                </p:oleObj>
              </mc:Choice>
              <mc:Fallback>
                <p:oleObj name="Equation" r:id="rId9" imgW="12189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4375" y="5210349"/>
                        <a:ext cx="987230" cy="3917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2840182" y="649607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27" name="Nesne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665223"/>
              </p:ext>
            </p:extLst>
          </p:nvPr>
        </p:nvGraphicFramePr>
        <p:xfrm>
          <a:off x="2358044" y="6019866"/>
          <a:ext cx="210858" cy="210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139700" progId="Equation.DSMT4">
                  <p:embed/>
                </p:oleObj>
              </mc:Choice>
              <mc:Fallback>
                <p:oleObj name="Equation" r:id="rId11" imgW="139700" imgH="1397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8044" y="6019866"/>
                        <a:ext cx="210858" cy="2108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054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7 Examples Of Simple Harmonic Motion In Everyday Life – StudiousGu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551" y="680569"/>
            <a:ext cx="2473404" cy="166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7D077E2-1D38-40AF-9F6E-9FF9B2F7B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6830DA8-F89A-4991-B817-BE9733AF6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B6C1098-E3EE-4BAC-9949-CE20102841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C0E7F6B-73D7-4B85-89FD-05894B799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4378251-D5A6-458A-BDF8-E6FC824FB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E89D504-599A-4A87-A496-05ECCF7B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BD301E34-C7CC-48D3-8723-E7869F070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2626428" cy="463702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ooks">
            <a:extLst>
              <a:ext uri="{FF2B5EF4-FFF2-40B4-BE49-F238E27FC236}">
                <a16:creationId xmlns:a16="http://schemas.microsoft.com/office/drawing/2014/main" id="{9D5CD6D4-25C5-4A74-B949-0799783B8A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66468" y="4719759"/>
            <a:ext cx="975814" cy="975814"/>
          </a:xfrm>
          <a:prstGeom prst="rect">
            <a:avLst/>
          </a:prstGeom>
        </p:spPr>
      </p:pic>
      <p:pic>
        <p:nvPicPr>
          <p:cNvPr id="7" name="Graphic 6" descr="Checkbox Checked">
            <a:extLst>
              <a:ext uri="{FF2B5EF4-FFF2-40B4-BE49-F238E27FC236}">
                <a16:creationId xmlns:a16="http://schemas.microsoft.com/office/drawing/2014/main" id="{3D258816-9429-4821-8809-87A19227F49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26793" y="1195330"/>
            <a:ext cx="958130" cy="958130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EBD45AC-82AE-47A6-A6D6-41EC7503F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85596" y="2400639"/>
            <a:ext cx="6217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Laptop">
            <a:extLst>
              <a:ext uri="{FF2B5EF4-FFF2-40B4-BE49-F238E27FC236}">
                <a16:creationId xmlns:a16="http://schemas.microsoft.com/office/drawing/2014/main" id="{176338B3-3A7C-4E41-BEB3-B9C0CE51C1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66468" y="2366068"/>
            <a:ext cx="958130" cy="958130"/>
          </a:xfrm>
          <a:prstGeom prst="rect">
            <a:avLst/>
          </a:prstGeom>
        </p:spPr>
      </p:pic>
      <p:pic>
        <p:nvPicPr>
          <p:cNvPr id="25" name="Graphic 24" descr="Clipboard">
            <a:extLst>
              <a:ext uri="{FF2B5EF4-FFF2-40B4-BE49-F238E27FC236}">
                <a16:creationId xmlns:a16="http://schemas.microsoft.com/office/drawing/2014/main" id="{B6F5A373-51B3-4F68-B8F9-7D2DAB107A7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66898" y="3640366"/>
            <a:ext cx="957700" cy="9577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6F8E6-7758-4B80-9CAD-A72666E5A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857" y="4316110"/>
            <a:ext cx="7813076" cy="1559757"/>
          </a:xfrm>
        </p:spPr>
        <p:txBody>
          <a:bodyPr>
            <a:normAutofit/>
          </a:bodyPr>
          <a:lstStyle/>
          <a:p>
            <a:endParaRPr lang="tr-TR" sz="2000" dirty="0"/>
          </a:p>
          <a:p>
            <a:pPr marL="0" indent="0">
              <a:buNone/>
            </a:pPr>
            <a:r>
              <a:rPr lang="tr-TR" sz="3200" dirty="0"/>
              <a:t>Deney ile ilgili daha geniş </a:t>
            </a:r>
            <a:r>
              <a:rPr lang="tr-TR" sz="3200"/>
              <a:t>teorik bilgiye </a:t>
            </a:r>
            <a:r>
              <a:rPr lang="tr-TR" sz="3200" dirty="0"/>
              <a:t>föyden ulaşabilirsiniz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4415EF-26B8-4BB7-A276-D7BD5B89A22F}"/>
              </a:ext>
            </a:extLst>
          </p:cNvPr>
          <p:cNvSpPr txBox="1"/>
          <p:nvPr/>
        </p:nvSpPr>
        <p:spPr>
          <a:xfrm>
            <a:off x="4025192" y="142114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Deney ile ilgili ön bilgiyi okudunuz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CB863E-ABB2-4734-8910-9604B4A98458}"/>
              </a:ext>
            </a:extLst>
          </p:cNvPr>
          <p:cNvSpPr txBox="1"/>
          <p:nvPr/>
        </p:nvSpPr>
        <p:spPr>
          <a:xfrm>
            <a:off x="4032077" y="2525071"/>
            <a:ext cx="72357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Deneyin görüntülerini izleyebilirsiniz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29FFD3-A060-4DA9-8B11-9534C7A8C109}"/>
              </a:ext>
            </a:extLst>
          </p:cNvPr>
          <p:cNvSpPr txBox="1"/>
          <p:nvPr/>
        </p:nvSpPr>
        <p:spPr>
          <a:xfrm>
            <a:off x="4073730" y="3407915"/>
            <a:ext cx="73865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Raporlarınızı, rapor formatı üzerinde hazırlayabilirsiniz</a:t>
            </a:r>
          </a:p>
        </p:txBody>
      </p:sp>
    </p:spTree>
    <p:extLst>
      <p:ext uri="{BB962C8B-B14F-4D97-AF65-F5344CB8AC3E}">
        <p14:creationId xmlns:p14="http://schemas.microsoft.com/office/powerpoint/2010/main" val="14278292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8191</TotalTime>
  <Words>340</Words>
  <Application>Microsoft Office PowerPoint</Application>
  <PresentationFormat>Geniş ekran</PresentationFormat>
  <Paragraphs>47</Paragraphs>
  <Slides>6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1" baseType="lpstr">
      <vt:lpstr>Arial</vt:lpstr>
      <vt:lpstr>Cambria Math</vt:lpstr>
      <vt:lpstr>Garamond</vt:lpstr>
      <vt:lpstr>Organic</vt:lpstr>
      <vt:lpstr>Equation</vt:lpstr>
      <vt:lpstr>PowerPoint Sunusu</vt:lpstr>
      <vt:lpstr>PowerPoint Sunusu</vt:lpstr>
      <vt:lpstr>PowerPoint Sunusu</vt:lpstr>
      <vt:lpstr>Işığın prizmadan sapması ve kırılması deney düzeneği</vt:lpstr>
      <vt:lpstr>Deneyden ölçüm ve hesaplamalar: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Nilüfer Demirci</dc:creator>
  <cp:lastModifiedBy>Feride Yıldız</cp:lastModifiedBy>
  <cp:revision>251</cp:revision>
  <dcterms:created xsi:type="dcterms:W3CDTF">2020-10-01T13:07:57Z</dcterms:created>
  <dcterms:modified xsi:type="dcterms:W3CDTF">2021-01-06T09:52:10Z</dcterms:modified>
</cp:coreProperties>
</file>