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5" r:id="rId3"/>
    <p:sldId id="275" r:id="rId4"/>
    <p:sldId id="278" r:id="rId5"/>
    <p:sldId id="286" r:id="rId6"/>
    <p:sldId id="287" r:id="rId7"/>
    <p:sldId id="277" r:id="rId8"/>
    <p:sldId id="276" r:id="rId9"/>
    <p:sldId id="284" r:id="rId10"/>
    <p:sldId id="2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DDED"/>
    <a:srgbClr val="DA56DA"/>
    <a:srgbClr val="5E3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9" autoAdjust="0"/>
    <p:restoredTop sz="94660"/>
  </p:normalViewPr>
  <p:slideViewPr>
    <p:cSldViewPr snapToGrid="0">
      <p:cViewPr>
        <p:scale>
          <a:sx n="75" d="100"/>
          <a:sy n="75" d="100"/>
        </p:scale>
        <p:origin x="165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6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145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23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095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8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48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4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03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117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676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121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140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826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827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37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952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28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EFB041-791C-4F2B-9F03-D5704C5E1708}" type="datetimeFigureOut">
              <a:rPr lang="tr-TR" smtClean="0"/>
              <a:t>31.12.2020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661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openxmlformats.org/officeDocument/2006/relationships/image" Target="../media/image21.gif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4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063443" y="1611549"/>
            <a:ext cx="4767704" cy="1723398"/>
          </a:xfrm>
        </p:spPr>
        <p:txBody>
          <a:bodyPr>
            <a:normAutofit/>
          </a:bodyPr>
          <a:lstStyle/>
          <a:p>
            <a:pPr algn="l"/>
            <a:r>
              <a:rPr lang="tr-TR" dirty="0"/>
              <a:t>Dersin Kodu	: </a:t>
            </a:r>
            <a:r>
              <a:rPr lang="tr-TR" b="1" dirty="0"/>
              <a:t>FIZ205</a:t>
            </a:r>
          </a:p>
          <a:p>
            <a:pPr algn="l"/>
            <a:r>
              <a:rPr lang="tr-TR" dirty="0"/>
              <a:t>Dersin Adı	: </a:t>
            </a:r>
            <a:r>
              <a:rPr lang="tr-TR" b="1" dirty="0"/>
              <a:t>Fizik Laboratuvarı III</a:t>
            </a:r>
          </a:p>
          <a:p>
            <a:pPr algn="l"/>
            <a:endParaRPr lang="tr-TR" dirty="0"/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892462" y="3640348"/>
            <a:ext cx="1027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/>
              <a:t>Deneyin Kısa Teorik Bilgisi</a:t>
            </a:r>
          </a:p>
          <a:p>
            <a:pPr algn="ctr"/>
            <a:endParaRPr lang="tr-TR" sz="2400" dirty="0"/>
          </a:p>
          <a:p>
            <a:pPr algn="ctr"/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5554" t="15542" r="12996" b="22084"/>
          <a:stretch/>
        </p:blipFill>
        <p:spPr>
          <a:xfrm>
            <a:off x="4435718" y="5711065"/>
            <a:ext cx="2698327" cy="11187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82D194-025C-4A48-BFE2-6C0530E2F988}"/>
              </a:ext>
            </a:extLst>
          </p:cNvPr>
          <p:cNvSpPr txBox="1"/>
          <p:nvPr/>
        </p:nvSpPr>
        <p:spPr>
          <a:xfrm>
            <a:off x="2201779" y="4009792"/>
            <a:ext cx="75798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Deney 10: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251854" y="4599239"/>
            <a:ext cx="73850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/>
              <a:t>Işığın Kırınımı (</a:t>
            </a:r>
            <a:r>
              <a:rPr lang="tr-TR" sz="2400" dirty="0" err="1"/>
              <a:t>Single</a:t>
            </a:r>
            <a:r>
              <a:rPr lang="tr-TR" sz="2400" dirty="0"/>
              <a:t> </a:t>
            </a:r>
            <a:r>
              <a:rPr lang="tr-TR" sz="2400" dirty="0" err="1"/>
              <a:t>Slit</a:t>
            </a:r>
            <a:r>
              <a:rPr lang="tr-TR" sz="2400" dirty="0"/>
              <a:t> </a:t>
            </a:r>
            <a:r>
              <a:rPr lang="tr-TR" sz="2400" dirty="0" err="1"/>
              <a:t>Diffraction</a:t>
            </a:r>
            <a:r>
              <a:rPr lang="tr-T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49581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Işığın Kırınımı: Tek yarıkta Girişim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31608" y="2478462"/>
            <a:ext cx="5469193" cy="3774854"/>
          </a:xfrm>
        </p:spPr>
        <p:txBody>
          <a:bodyPr>
            <a:normAutofit lnSpcReduction="10000"/>
          </a:bodyPr>
          <a:lstStyle/>
          <a:p>
            <a:r>
              <a:rPr lang="tr-TR" dirty="0"/>
              <a:t>Şekilde görüldüğü gibi doğrusal ışık demeti, dalga boyu boyutlarındaki yarıktan geçerken, geliş doğrultusundan  farklı olarak, yarım çember şeklinde, tüm alana yayılırlar. Bu olaya kırınım denir.</a:t>
            </a:r>
          </a:p>
          <a:p>
            <a:r>
              <a:rPr lang="tr-TR" dirty="0"/>
              <a:t>Işığın dalga özelliğini gösteren bir olaydır.</a:t>
            </a:r>
          </a:p>
          <a:p>
            <a:r>
              <a:rPr lang="tr-TR" dirty="0"/>
              <a:t>Yarık boşluğundaki her bir nokta bir ışık kaynağı gibi davranır ve bu kaynaklardan çıkan ışınlar karşı ekranda bir girişim deseni oluştururlar. 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743" y="2022545"/>
            <a:ext cx="4041058" cy="423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70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18442" y="1137830"/>
            <a:ext cx="8845895" cy="1303867"/>
          </a:xfrm>
        </p:spPr>
        <p:txBody>
          <a:bodyPr>
            <a:normAutofit/>
          </a:bodyPr>
          <a:lstStyle/>
          <a:p>
            <a:r>
              <a:rPr lang="tr-TR" sz="3600" dirty="0"/>
              <a:t>Işığın Kırınımı: </a:t>
            </a:r>
            <a:r>
              <a:rPr lang="tr-TR" sz="3600" dirty="0" err="1"/>
              <a:t>Fresnel</a:t>
            </a:r>
            <a:r>
              <a:rPr lang="tr-TR" sz="3600" dirty="0"/>
              <a:t>- </a:t>
            </a:r>
            <a:r>
              <a:rPr lang="tr-TR" sz="3600" dirty="0" err="1"/>
              <a:t>Fraunhofer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11340" y="2510444"/>
            <a:ext cx="5818907" cy="3773978"/>
          </a:xfrm>
        </p:spPr>
        <p:txBody>
          <a:bodyPr>
            <a:normAutofit/>
          </a:bodyPr>
          <a:lstStyle/>
          <a:p>
            <a:endParaRPr lang="tr-TR" dirty="0"/>
          </a:p>
          <a:p>
            <a:endParaRPr lang="tr-TR" dirty="0"/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861" y="2558768"/>
            <a:ext cx="4480642" cy="2455686"/>
          </a:xfrm>
          <a:prstGeom prst="rect">
            <a:avLst/>
          </a:prstGeom>
        </p:spPr>
      </p:pic>
      <p:grpSp>
        <p:nvGrpSpPr>
          <p:cNvPr id="18" name="Grup 17"/>
          <p:cNvGrpSpPr/>
          <p:nvPr/>
        </p:nvGrpSpPr>
        <p:grpSpPr>
          <a:xfrm>
            <a:off x="6046839" y="2584543"/>
            <a:ext cx="5034115" cy="2429910"/>
            <a:chOff x="897774" y="706580"/>
            <a:chExt cx="4729941" cy="2842955"/>
          </a:xfrm>
        </p:grpSpPr>
        <p:grpSp>
          <p:nvGrpSpPr>
            <p:cNvPr id="16" name="Grup 15"/>
            <p:cNvGrpSpPr/>
            <p:nvPr/>
          </p:nvGrpSpPr>
          <p:grpSpPr>
            <a:xfrm>
              <a:off x="897774" y="706580"/>
              <a:ext cx="4729941" cy="2842955"/>
              <a:chOff x="729167" y="706580"/>
              <a:chExt cx="3939693" cy="2842955"/>
            </a:xfrm>
          </p:grpSpPr>
          <p:grpSp>
            <p:nvGrpSpPr>
              <p:cNvPr id="13" name="Grup 12"/>
              <p:cNvGrpSpPr/>
              <p:nvPr/>
            </p:nvGrpSpPr>
            <p:grpSpPr>
              <a:xfrm>
                <a:off x="729167" y="706580"/>
                <a:ext cx="3939693" cy="2842955"/>
                <a:chOff x="820607" y="1554479"/>
                <a:chExt cx="3939693" cy="3416531"/>
              </a:xfrm>
            </p:grpSpPr>
            <p:pic>
              <p:nvPicPr>
                <p:cNvPr id="7" name="Resim 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0607" y="1554479"/>
                  <a:ext cx="3352381" cy="3416531"/>
                </a:xfrm>
                <a:prstGeom prst="rect">
                  <a:avLst/>
                </a:prstGeom>
              </p:spPr>
            </p:pic>
            <p:sp>
              <p:nvSpPr>
                <p:cNvPr id="6" name="Metin kutusu 5"/>
                <p:cNvSpPr txBox="1"/>
                <p:nvPr/>
              </p:nvSpPr>
              <p:spPr>
                <a:xfrm>
                  <a:off x="3962052" y="2452255"/>
                  <a:ext cx="60267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min</a:t>
                  </a:r>
                  <a:endParaRPr lang="tr-TR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" name="Metin kutusu 4"/>
                <p:cNvSpPr txBox="1"/>
                <p:nvPr/>
              </p:nvSpPr>
              <p:spPr>
                <a:xfrm>
                  <a:off x="3958121" y="2889648"/>
                  <a:ext cx="80217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Merkezi aydınlık</a:t>
                  </a:r>
                </a:p>
              </p:txBody>
            </p:sp>
            <p:sp>
              <p:nvSpPr>
                <p:cNvPr id="9" name="Metin kutusu 8"/>
                <p:cNvSpPr txBox="1"/>
                <p:nvPr/>
              </p:nvSpPr>
              <p:spPr>
                <a:xfrm>
                  <a:off x="3983024" y="4022393"/>
                  <a:ext cx="60267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min</a:t>
                  </a:r>
                  <a:endParaRPr lang="tr-TR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" name="Metin kutusu 9"/>
                <p:cNvSpPr txBox="1"/>
                <p:nvPr/>
              </p:nvSpPr>
              <p:spPr>
                <a:xfrm>
                  <a:off x="3963091" y="1923019"/>
                  <a:ext cx="60267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min</a:t>
                  </a:r>
                  <a:endParaRPr lang="tr-TR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" name="Metin kutusu 10"/>
                <p:cNvSpPr txBox="1"/>
                <p:nvPr/>
              </p:nvSpPr>
              <p:spPr>
                <a:xfrm>
                  <a:off x="3958121" y="2188976"/>
                  <a:ext cx="60267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maxi</a:t>
                  </a:r>
                  <a:endParaRPr lang="tr-TR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Metin kutusu 11"/>
                <p:cNvSpPr txBox="1"/>
                <p:nvPr/>
              </p:nvSpPr>
              <p:spPr>
                <a:xfrm>
                  <a:off x="3969775" y="3772907"/>
                  <a:ext cx="60267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maxi</a:t>
                  </a:r>
                  <a:endParaRPr lang="tr-TR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" name="Metin kutusu 14"/>
              <p:cNvSpPr txBox="1"/>
              <p:nvPr/>
            </p:nvSpPr>
            <p:spPr>
              <a:xfrm>
                <a:off x="3884960" y="2354270"/>
                <a:ext cx="602674" cy="2304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tr-TR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min</a:t>
                </a:r>
                <a:endParaRPr lang="tr-T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Metin kutusu 16"/>
            <p:cNvSpPr txBox="1"/>
            <p:nvPr/>
          </p:nvSpPr>
          <p:spPr>
            <a:xfrm>
              <a:off x="1113905" y="2527634"/>
              <a:ext cx="565265" cy="9969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tr-TR" dirty="0"/>
            </a:p>
          </p:txBody>
        </p:sp>
      </p:grpSp>
      <p:sp>
        <p:nvSpPr>
          <p:cNvPr id="19" name="İçerik Yer Tutucusu 2"/>
          <p:cNvSpPr txBox="1">
            <a:spLocks/>
          </p:cNvSpPr>
          <p:nvPr/>
        </p:nvSpPr>
        <p:spPr>
          <a:xfrm>
            <a:off x="869083" y="5373891"/>
            <a:ext cx="4642257" cy="6631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 err="1"/>
              <a:t>Fresnel</a:t>
            </a:r>
            <a:r>
              <a:rPr lang="tr-TR" dirty="0"/>
              <a:t> Kırınımı (Yakın alan kırınımı) </a:t>
            </a:r>
          </a:p>
          <a:p>
            <a:pPr marL="0" indent="0" algn="ctr">
              <a:buNone/>
            </a:pPr>
            <a:r>
              <a:rPr lang="tr-TR" dirty="0"/>
              <a:t>Ekran, yarıktan ölçülebilir yakın mesafeye yerleştirildiğinde</a:t>
            </a:r>
          </a:p>
          <a:p>
            <a:pPr marL="0" indent="0" algn="ctr">
              <a:buFont typeface="Arial"/>
              <a:buNone/>
            </a:pPr>
            <a:endParaRPr lang="tr-TR" dirty="0"/>
          </a:p>
        </p:txBody>
      </p:sp>
      <p:sp>
        <p:nvSpPr>
          <p:cNvPr id="20" name="İçerik Yer Tutucusu 2"/>
          <p:cNvSpPr txBox="1">
            <a:spLocks/>
          </p:cNvSpPr>
          <p:nvPr/>
        </p:nvSpPr>
        <p:spPr>
          <a:xfrm>
            <a:off x="5909188" y="5346703"/>
            <a:ext cx="5421060" cy="8279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 err="1"/>
              <a:t>Fraunhofer</a:t>
            </a:r>
            <a:r>
              <a:rPr lang="tr-TR" dirty="0"/>
              <a:t> kırınımı (Uzak alan kırınımı)</a:t>
            </a:r>
          </a:p>
          <a:p>
            <a:pPr marL="0" indent="0" algn="ctr">
              <a:buNone/>
            </a:pPr>
            <a:r>
              <a:rPr lang="tr-TR" dirty="0"/>
              <a:t>Ekran, yarıktan ulaşan ışınlar paralel kabul edilecek kadar uzaktaysa  </a:t>
            </a:r>
          </a:p>
        </p:txBody>
      </p:sp>
    </p:spTree>
    <p:extLst>
      <p:ext uri="{BB962C8B-B14F-4D97-AF65-F5344CB8AC3E}">
        <p14:creationId xmlns:p14="http://schemas.microsoft.com/office/powerpoint/2010/main" val="1220007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47651" y="5037513"/>
            <a:ext cx="10465724" cy="129678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tr-TR" dirty="0"/>
              <a:t>Işığın kırınımı deneyinde, ekranda oluşan aydınlık-karanlık saçakların meydana getirdiği desen şekildeki gibidir (soldaki şekil).  Merkezi aydınlık saçak diğer saçaklardan iki katı genişliğe sahiptir. </a:t>
            </a:r>
          </a:p>
          <a:p>
            <a:pPr marL="0" indent="0" algn="ctr">
              <a:buNone/>
            </a:pPr>
            <a:r>
              <a:rPr lang="tr-TR" dirty="0"/>
              <a:t>Bununla birlikte merkezi maksimumun diğer maksimumlardan şiddeti de daha fazladır (sağdaki şekil). Şiddet, merkezi maksimumdan uzaklaştıkça azalmaktadır.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98" y="709354"/>
            <a:ext cx="6126220" cy="418788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056719" y="362425"/>
            <a:ext cx="2365754" cy="434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5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600305" y="865754"/>
            <a:ext cx="4971011" cy="1594813"/>
          </a:xfrm>
        </p:spPr>
        <p:txBody>
          <a:bodyPr>
            <a:no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Kırınım deseninde maksimumların (aydınlık)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özellikleri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766561" y="2556931"/>
                <a:ext cx="4879570" cy="391868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Daha önceki deneylerde de belirttiğimiz gibi girişim deneylerinde kaynaklara olan yol farkı desen üzerindeki bir noktanın özelliğini belirlememizde gerekli bir niceliktir. </a:t>
                </a:r>
              </a:p>
              <a:p>
                <a:r>
                  <a:rPr lang="tr-TR" dirty="0"/>
                  <a:t>Tek yarıkta girişim/Kırınım deneyi deseninde maksimumların kaynaklara olan uzaklıkları yol farkı </a:t>
                </a:r>
                <a14:m>
                  <m:oMath xmlns:m="http://schemas.openxmlformats.org/officeDocument/2006/math">
                    <m: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tr-TR" dirty="0"/>
                  <a:t>) dalga boyunun buçuklu katlarıdır.</a:t>
                </a:r>
              </a:p>
              <a:p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tr-TR" dirty="0"/>
                  <a:t> (n+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l-GR" dirty="0"/>
                      <m:t>λ</m:t>
                    </m:r>
                  </m:oMath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    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1" y="2556931"/>
                <a:ext cx="4879570" cy="3918684"/>
              </a:xfrm>
              <a:blipFill rotWithShape="0">
                <a:blip r:embed="rId2"/>
                <a:stretch>
                  <a:fillRect l="-1875" t="-3421" r="-212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065" y="766597"/>
            <a:ext cx="5874496" cy="527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8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67055" y="982132"/>
            <a:ext cx="4655127" cy="1303867"/>
          </a:xfrm>
        </p:spPr>
        <p:txBody>
          <a:bodyPr>
            <a:no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Kırınım deseninde minimumların (karanlık)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özellikleri</a:t>
            </a:r>
            <a:endParaRPr lang="tr-T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874625" y="2556932"/>
                <a:ext cx="4447310" cy="3318936"/>
              </a:xfrm>
            </p:spPr>
            <p:txBody>
              <a:bodyPr>
                <a:normAutofit/>
              </a:bodyPr>
              <a:lstStyle/>
              <a:p>
                <a:r>
                  <a:rPr lang="tr-TR" dirty="0"/>
                  <a:t>Kırınım deneyi deseninde, minimum noktaların yol farkı </a:t>
                </a:r>
                <a14:m>
                  <m:oMath xmlns:m="http://schemas.openxmlformats.org/officeDocument/2006/math">
                    <m:r>
                      <a:rPr lang="tr-TR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tr-TR" dirty="0"/>
                  <a:t>) dalga boyunun tam katlarıdır. </a:t>
                </a:r>
              </a:p>
              <a:p>
                <a:pPr marL="0" indent="0">
                  <a:buNone/>
                </a:pPr>
                <a:r>
                  <a:rPr lang="tr-TR" dirty="0">
                    <a:ea typeface="Cambria Math" panose="02040503050406030204" pitchFamily="18" charset="0"/>
                  </a:rPr>
                  <a:t>	</a:t>
                </a:r>
              </a:p>
              <a:p>
                <a:pPr marL="0" indent="0">
                  <a:buNone/>
                </a:pPr>
                <a:r>
                  <a:rPr lang="tr-TR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tr-TR" dirty="0"/>
                  <a:t> n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λ</m:t>
                    </m:r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74625" y="2556932"/>
                <a:ext cx="4447310" cy="3318936"/>
              </a:xfrm>
              <a:blipFill rotWithShape="0">
                <a:blip r:embed="rId2"/>
                <a:stretch>
                  <a:fillRect l="-2469" t="-293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716346"/>
            <a:ext cx="5976851" cy="515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7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CE81B5B-CD25-47FE-857D-11E6E55EDBC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530558" y="695394"/>
                <a:ext cx="4952147" cy="1748625"/>
              </a:xfrm>
              <a:solidFill>
                <a:schemeClr val="bg1"/>
              </a:solidFill>
            </p:spPr>
            <p:txBody>
              <a:bodyPr>
                <a:noAutofit/>
              </a:bodyPr>
              <a:lstStyle/>
              <a:p>
                <a:r>
                  <a:rPr lang="tr-TR" sz="2000" b="1" dirty="0">
                    <a:solidFill>
                      <a:srgbClr val="FF0000"/>
                    </a:solidFill>
                  </a:rPr>
                  <a:t>Kırınım deseni üzerindeki herhangi bir noktanın (P) özelliklerini belirlemek için gerekli olan ‘Yol Farkı (</a:t>
                </a:r>
                <a14:m>
                  <m:oMath xmlns:m="http://schemas.openxmlformats.org/officeDocument/2006/math">
                    <m:r>
                      <a:rPr lang="tr-T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tr-TR" sz="2000" b="1" dirty="0">
                    <a:solidFill>
                      <a:srgbClr val="FF0000"/>
                    </a:solidFill>
                  </a:rPr>
                  <a:t>)’ nasıl bulunabilir?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CE81B5B-CD25-47FE-857D-11E6E55EDB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530558" y="695394"/>
                <a:ext cx="4952147" cy="1748625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B1631C-AEC7-4A5B-8EEA-141104EDC8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92937" y="2607784"/>
                <a:ext cx="4889768" cy="3610136"/>
              </a:xfrm>
              <a:solidFill>
                <a:schemeClr val="bg1"/>
              </a:solidFill>
            </p:spPr>
            <p:txBody>
              <a:bodyPr>
                <a:noAutofit/>
              </a:bodyPr>
              <a:lstStyle/>
              <a:p>
                <a:pPr marL="342900" indent="-342900">
                  <a:buAutoNum type="arabicPeriod"/>
                </a:pPr>
                <a14:m>
                  <m:oMath xmlns:m="http://schemas.openxmlformats.org/officeDocument/2006/math"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𝑁𝑜𝑘𝑡𝑎𝑑𝑎𝑛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𝑏𝑖𝑟𝑖𝑛𝑐𝑖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𝑘𝑎𝑦𝑛𝑎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ğ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𝑣𝑒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𝑖𝑘𝑖𝑛𝑐𝑖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𝑘𝑎𝑦𝑛𝑎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ğ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tr-TR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𝑜𝑙𝑎𝑛</m:t>
                      </m:r>
                      <m:r>
                        <a:rPr lang="tr-T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𝑢𝑧𝑎𝑘𝑙𝚤𝑘𝑙𝑎𝑟</m:t>
                      </m:r>
                      <m:r>
                        <a:rPr lang="tr-T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𝑐𝑒𝑡𝑣𝑒𝑙𝑙𝑒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ö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çü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ü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𝑣𝑒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𝑓𝑎𝑟𝑘𝚤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𝑎𝑙𝚤𝑛𝚤𝑟</m:t>
                      </m:r>
                    </m:oMath>
                  </m:oMathPara>
                </a14:m>
                <a:endParaRPr lang="tr-TR" sz="1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tr-TR" sz="1800" dirty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tr-T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tr-T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𝑃𝑆</m:t>
                        </m:r>
                        <m:r>
                          <a:rPr lang="tr-T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tr-T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tr-T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tr-T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tr-TR" sz="1800" dirty="0"/>
                  <a:t> </a:t>
                </a:r>
              </a:p>
              <a:p>
                <a:pPr marL="0" indent="0">
                  <a:buNone/>
                </a:pPr>
                <a:r>
                  <a:rPr lang="tr-TR" sz="1800" dirty="0"/>
                  <a:t>2. </a:t>
                </a:r>
                <a:r>
                  <a:rPr lang="tr-TR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Şekilde gösterilen küçük üçgende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tr-TR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açısının karşısındaki kenar da yol farkını vermektedir. Küçük ve büyük üçgendeki aynı açının özellikleri kullanılarak da yol farkı bulunabilir</a:t>
                </a:r>
                <a:r>
                  <a:rPr lang="tr-TR" i="1" dirty="0"/>
                  <a:t>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tr-TR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çok küçük bir açı olduğu için yaklaşık olarak sin</a:t>
                </a:r>
                <a:r>
                  <a:rPr lang="el-GR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=tan</a:t>
                </a:r>
                <a:r>
                  <a:rPr lang="el-GR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tr-TR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alınır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m:rPr>
                          <m:sty m:val="p"/>
                        </m:rPr>
                        <a:rPr lang="el-G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f>
                        <m:fPr>
                          <m:ctrlPr>
                            <a:rPr lang="tr-T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tr-T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tr-TR" sz="1800" dirty="0"/>
              </a:p>
              <a:p>
                <a:pPr algn="ctr"/>
                <a:endParaRPr lang="tr-TR" sz="1800" b="0" dirty="0">
                  <a:ea typeface="Cambria Math" panose="02040503050406030204" pitchFamily="18" charset="0"/>
                </a:endParaRPr>
              </a:p>
              <a:p>
                <a:endParaRPr lang="tr-TR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EB1631C-AEC7-4A5B-8EEA-141104EDC8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92937" y="2607784"/>
                <a:ext cx="4889768" cy="3610136"/>
              </a:xfrm>
              <a:blipFill rotWithShape="0">
                <a:blip r:embed="rId3"/>
                <a:stretch>
                  <a:fillRect l="-1372" t="-1858" r="-473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up 35"/>
          <p:cNvGrpSpPr/>
          <p:nvPr/>
        </p:nvGrpSpPr>
        <p:grpSpPr>
          <a:xfrm>
            <a:off x="279939" y="-1028045"/>
            <a:ext cx="6312998" cy="7271658"/>
            <a:chOff x="1227598" y="104825"/>
            <a:chExt cx="5645520" cy="6354831"/>
          </a:xfrm>
        </p:grpSpPr>
        <p:grpSp>
          <p:nvGrpSpPr>
            <p:cNvPr id="34" name="Grup 33"/>
            <p:cNvGrpSpPr/>
            <p:nvPr/>
          </p:nvGrpSpPr>
          <p:grpSpPr>
            <a:xfrm>
              <a:off x="1227598" y="104825"/>
              <a:ext cx="5645520" cy="6354831"/>
              <a:chOff x="1210820" y="96436"/>
              <a:chExt cx="5645520" cy="635483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5402C49A-45AC-4AC5-A2B5-E5D349BFCBD9}"/>
                  </a:ext>
                </a:extLst>
              </p:cNvPr>
              <p:cNvGrpSpPr/>
              <p:nvPr/>
            </p:nvGrpSpPr>
            <p:grpSpPr>
              <a:xfrm rot="5400000">
                <a:off x="1413986" y="1008913"/>
                <a:ext cx="5239188" cy="5645520"/>
                <a:chOff x="2505079" y="-325331"/>
                <a:chExt cx="5239188" cy="5645520"/>
              </a:xfrm>
            </p:grpSpPr>
            <p:sp>
              <p:nvSpPr>
                <p:cNvPr id="5" name="Flowchart: Process 4">
                  <a:extLst>
                    <a:ext uri="{FF2B5EF4-FFF2-40B4-BE49-F238E27FC236}">
                      <a16:creationId xmlns:a16="http://schemas.microsoft.com/office/drawing/2014/main" id="{47090059-76BC-415F-A571-E6801A26BB35}"/>
                    </a:ext>
                  </a:extLst>
                </p:cNvPr>
                <p:cNvSpPr/>
                <p:nvPr/>
              </p:nvSpPr>
              <p:spPr>
                <a:xfrm>
                  <a:off x="2505079" y="-325331"/>
                  <a:ext cx="5239188" cy="5608865"/>
                </a:xfrm>
                <a:prstGeom prst="flowChartProcess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tr-TR" dirty="0"/>
                </a:p>
              </p:txBody>
            </p: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2EFB2605-DEAF-47DF-9B9D-2C5115BEBEE2}"/>
                    </a:ext>
                  </a:extLst>
                </p:cNvPr>
                <p:cNvGrpSpPr/>
                <p:nvPr/>
              </p:nvGrpSpPr>
              <p:grpSpPr>
                <a:xfrm>
                  <a:off x="2505079" y="-90311"/>
                  <a:ext cx="3273517" cy="5410500"/>
                  <a:chOff x="2505079" y="-90311"/>
                  <a:chExt cx="3273517" cy="5410500"/>
                </a:xfrm>
              </p:grpSpPr>
              <p:sp>
                <p:nvSpPr>
                  <p:cNvPr id="7" name="Flowchart: Connector 6">
                    <a:extLst>
                      <a:ext uri="{FF2B5EF4-FFF2-40B4-BE49-F238E27FC236}">
                        <a16:creationId xmlns:a16="http://schemas.microsoft.com/office/drawing/2014/main" id="{520D7487-3FDA-4CB5-B1F9-0DC13208F031}"/>
                      </a:ext>
                    </a:extLst>
                  </p:cNvPr>
                  <p:cNvSpPr/>
                  <p:nvPr/>
                </p:nvSpPr>
                <p:spPr>
                  <a:xfrm>
                    <a:off x="3928639" y="4690663"/>
                    <a:ext cx="137001" cy="170715"/>
                  </a:xfrm>
                  <a:prstGeom prst="flowChartConnector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8" name="Flowchart: Connector 7">
                    <a:extLst>
                      <a:ext uri="{FF2B5EF4-FFF2-40B4-BE49-F238E27FC236}">
                        <a16:creationId xmlns:a16="http://schemas.microsoft.com/office/drawing/2014/main" id="{40C62A24-1322-4849-A2AC-DB3D0DCAC2AD}"/>
                      </a:ext>
                    </a:extLst>
                  </p:cNvPr>
                  <p:cNvSpPr/>
                  <p:nvPr/>
                </p:nvSpPr>
                <p:spPr>
                  <a:xfrm>
                    <a:off x="5292157" y="4690662"/>
                    <a:ext cx="137001" cy="170715"/>
                  </a:xfrm>
                  <a:prstGeom prst="flowChartConnector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8C60CE2C-B7DB-4FC9-A139-33724193715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710893" y="469797"/>
                    <a:ext cx="29875" cy="430622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A1E83FFE-A665-487B-A1C2-B2EF5F661710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056180" y="4581082"/>
                    <a:ext cx="10755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b="1" dirty="0">
                        <a:solidFill>
                          <a:srgbClr val="FF0000"/>
                        </a:solidFill>
                      </a:rPr>
                      <a:t>S2</a:t>
                    </a:r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3B3ACB22-B90F-49B3-87FA-5A559D615C46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241963" y="4597773"/>
                    <a:ext cx="10755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b="1" dirty="0">
                        <a:solidFill>
                          <a:srgbClr val="FF0000"/>
                        </a:solidFill>
                      </a:rPr>
                      <a:t>S1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4366CB98-9758-43D6-8456-ED097559370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594917" y="100075"/>
                    <a:ext cx="1027103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sz="1200" b="1" dirty="0"/>
                      <a:t>Merkezi Aydınlık Saçak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12ED4EC6-4EA2-4997-A744-CAE865B2A3A8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510868" y="358836"/>
                    <a:ext cx="35775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/>
                      <a:t>P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6496D4B6-CA4E-446F-9B54-490B13D3BDAE}"/>
                  </a:ext>
                </a:extLst>
              </p:cNvPr>
              <p:cNvGrpSpPr/>
              <p:nvPr/>
            </p:nvGrpSpPr>
            <p:grpSpPr>
              <a:xfrm rot="2541290">
                <a:off x="1409402" y="96436"/>
                <a:ext cx="4775917" cy="5083550"/>
                <a:chOff x="836123" y="-156215"/>
                <a:chExt cx="4775917" cy="508355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DA54756D-8D05-49CB-95D7-0C6D638B40E6}"/>
                    </a:ext>
                  </a:extLst>
                </p:cNvPr>
                <p:cNvGrpSpPr/>
                <p:nvPr/>
              </p:nvGrpSpPr>
              <p:grpSpPr>
                <a:xfrm>
                  <a:off x="836123" y="-156215"/>
                  <a:ext cx="4775917" cy="5083550"/>
                  <a:chOff x="836123" y="-156215"/>
                  <a:chExt cx="4775917" cy="5083550"/>
                </a:xfrm>
              </p:grpSpPr>
              <p:cxnSp>
                <p:nvCxnSpPr>
                  <p:cNvPr id="27" name="Straight Arrow Connector 26">
                    <a:extLst>
                      <a:ext uri="{FF2B5EF4-FFF2-40B4-BE49-F238E27FC236}">
                        <a16:creationId xmlns:a16="http://schemas.microsoft.com/office/drawing/2014/main" id="{B6D36C84-E735-4C06-AD0F-511CDE9D13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9058710" flipH="1">
                    <a:off x="1316089" y="1228617"/>
                    <a:ext cx="4295951" cy="2446570"/>
                  </a:xfrm>
                  <a:prstGeom prst="straightConnector1">
                    <a:avLst/>
                  </a:prstGeom>
                  <a:ln w="28575">
                    <a:solidFill>
                      <a:srgbClr val="DA56DA"/>
                    </a:solidFill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8CBBDEC0-2BE8-4706-8B17-5EE001DCF499}"/>
                      </a:ext>
                    </a:extLst>
                  </p:cNvPr>
                  <p:cNvSpPr txBox="1"/>
                  <p:nvPr/>
                </p:nvSpPr>
                <p:spPr>
                  <a:xfrm rot="19058710">
                    <a:off x="2642127" y="1561469"/>
                    <a:ext cx="67482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/>
                      <a:t>PS1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1F9411AB-8B78-43DC-A323-C41CE2EF482A}"/>
                      </a:ext>
                    </a:extLst>
                  </p:cNvPr>
                  <p:cNvSpPr txBox="1"/>
                  <p:nvPr/>
                </p:nvSpPr>
                <p:spPr>
                  <a:xfrm rot="19058710">
                    <a:off x="3751625" y="1257985"/>
                    <a:ext cx="67482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/>
                      <a:t>PS2</a:t>
                    </a:r>
                  </a:p>
                </p:txBody>
              </p: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BC776A42-88CF-48F3-9A1B-39EB11FC2B6D}"/>
                      </a:ext>
                    </a:extLst>
                  </p:cNvPr>
                  <p:cNvCxnSpPr>
                    <a:cxnSpLocks/>
                    <a:stCxn id="8" idx="2"/>
                    <a:endCxn id="7" idx="6"/>
                  </p:cNvCxnSpPr>
                  <p:nvPr/>
                </p:nvCxnSpPr>
                <p:spPr>
                  <a:xfrm rot="19058710" flipH="1" flipV="1">
                    <a:off x="2218520" y="3700818"/>
                    <a:ext cx="1" cy="1226517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4679AC4B-C7B2-404F-AED8-C07ECD85C71A}"/>
                      </a:ext>
                    </a:extLst>
                  </p:cNvPr>
                  <p:cNvCxnSpPr/>
                  <p:nvPr/>
                </p:nvCxnSpPr>
                <p:spPr>
                  <a:xfrm rot="19058710" flipV="1">
                    <a:off x="4822031" y="-156215"/>
                    <a:ext cx="0" cy="181881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3D634318-AED5-4EF3-AD6F-60DD48C595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9058710" flipH="1">
                    <a:off x="1089380" y="1311495"/>
                    <a:ext cx="4285678" cy="178745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Arrow Connector 50">
                    <a:extLst>
                      <a:ext uri="{FF2B5EF4-FFF2-40B4-BE49-F238E27FC236}">
                        <a16:creationId xmlns:a16="http://schemas.microsoft.com/office/drawing/2014/main" id="{F0904C7F-28FF-4D9A-9DEA-DA9DB52F8F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9058710" flipH="1">
                    <a:off x="836123" y="1381542"/>
                    <a:ext cx="4326068" cy="1115983"/>
                  </a:xfrm>
                  <a:prstGeom prst="straightConnector1">
                    <a:avLst/>
                  </a:prstGeom>
                  <a:ln w="28575">
                    <a:solidFill>
                      <a:srgbClr val="DA56DA"/>
                    </a:solidFill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130094C1-2E29-4BF6-970F-19CFC518AA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9058710" flipH="1" flipV="1">
                    <a:off x="2056143" y="3437438"/>
                    <a:ext cx="619904" cy="1097278"/>
                  </a:xfrm>
                  <a:prstGeom prst="line">
                    <a:avLst/>
                  </a:prstGeom>
                  <a:ln w="28575"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3DC8443B-96C0-48A7-A626-35271E6DF494}"/>
                      </a:ext>
                    </a:extLst>
                  </p:cNvPr>
                  <p:cNvSpPr/>
                  <p:nvPr/>
                </p:nvSpPr>
                <p:spPr>
                  <a:xfrm rot="684015">
                    <a:off x="2799200" y="4031305"/>
                    <a:ext cx="111318" cy="95416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67" name="Arc 66">
                    <a:extLst>
                      <a:ext uri="{FF2B5EF4-FFF2-40B4-BE49-F238E27FC236}">
                        <a16:creationId xmlns:a16="http://schemas.microsoft.com/office/drawing/2014/main" id="{CDA8648C-4C02-4088-B109-715DDA584092}"/>
                      </a:ext>
                    </a:extLst>
                  </p:cNvPr>
                  <p:cNvSpPr/>
                  <p:nvPr/>
                </p:nvSpPr>
                <p:spPr>
                  <a:xfrm rot="3203644">
                    <a:off x="1629903" y="3709149"/>
                    <a:ext cx="463768" cy="285796"/>
                  </a:xfrm>
                  <a:prstGeom prst="arc">
                    <a:avLst>
                      <a:gd name="adj1" fmla="val 18399708"/>
                      <a:gd name="adj2" fmla="val 0"/>
                    </a:avLst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70" name="Arc 69">
                    <a:extLst>
                      <a:ext uri="{FF2B5EF4-FFF2-40B4-BE49-F238E27FC236}">
                        <a16:creationId xmlns:a16="http://schemas.microsoft.com/office/drawing/2014/main" id="{12DCB1F0-5B06-4BF3-AC72-96F315569646}"/>
                      </a:ext>
                    </a:extLst>
                  </p:cNvPr>
                  <p:cNvSpPr/>
                  <p:nvPr/>
                </p:nvSpPr>
                <p:spPr>
                  <a:xfrm rot="20694977">
                    <a:off x="2209052" y="3848395"/>
                    <a:ext cx="463768" cy="285796"/>
                  </a:xfrm>
                  <a:prstGeom prst="arc">
                    <a:avLst>
                      <a:gd name="adj1" fmla="val 18399708"/>
                      <a:gd name="adj2" fmla="val 0"/>
                    </a:avLst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6F690EAC-9882-4282-9906-876396EE49CF}"/>
                      </a:ext>
                    </a:extLst>
                  </p:cNvPr>
                  <p:cNvSpPr txBox="1"/>
                  <p:nvPr/>
                </p:nvSpPr>
                <p:spPr>
                  <a:xfrm rot="19278155">
                    <a:off x="1974747" y="3884691"/>
                    <a:ext cx="307091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400" dirty="0"/>
                      <a:t>θ</a:t>
                    </a:r>
                    <a:endParaRPr lang="tr-TR" sz="1400" dirty="0"/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98A483C1-0F12-44EC-A6EB-D0048D7CA80F}"/>
                      </a:ext>
                    </a:extLst>
                  </p:cNvPr>
                  <p:cNvSpPr txBox="1"/>
                  <p:nvPr/>
                </p:nvSpPr>
                <p:spPr>
                  <a:xfrm rot="19058710">
                    <a:off x="2508675" y="3640126"/>
                    <a:ext cx="307091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400" dirty="0"/>
                      <a:t>θ</a:t>
                    </a:r>
                    <a:endParaRPr lang="tr-TR" sz="1400" dirty="0"/>
                  </a:p>
                </p:txBody>
              </p:sp>
            </p:grp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9FFDEBE4-59DE-4D12-80BE-8F111410B3A8}"/>
                    </a:ext>
                  </a:extLst>
                </p:cNvPr>
                <p:cNvSpPr txBox="1"/>
                <p:nvPr/>
              </p:nvSpPr>
              <p:spPr>
                <a:xfrm rot="19058710">
                  <a:off x="3928300" y="2652605"/>
                  <a:ext cx="5224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/>
                    <a:t>L</a:t>
                  </a:r>
                </a:p>
              </p:txBody>
            </p:sp>
          </p:grpSp>
        </p:grpSp>
        <p:grpSp>
          <p:nvGrpSpPr>
            <p:cNvPr id="35" name="Grup 34"/>
            <p:cNvGrpSpPr/>
            <p:nvPr/>
          </p:nvGrpSpPr>
          <p:grpSpPr>
            <a:xfrm>
              <a:off x="1453736" y="1549524"/>
              <a:ext cx="5046341" cy="2910817"/>
              <a:chOff x="1453736" y="1549524"/>
              <a:chExt cx="5046341" cy="2910817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B7BE29E-EE93-4900-8247-98DC5EACFAA5}"/>
                  </a:ext>
                </a:extLst>
              </p:cNvPr>
              <p:cNvSpPr txBox="1"/>
              <p:nvPr/>
            </p:nvSpPr>
            <p:spPr>
              <a:xfrm>
                <a:off x="1453736" y="3212546"/>
                <a:ext cx="270393" cy="3227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tr-TR" dirty="0"/>
                  <a:t>a</a:t>
                </a:r>
              </a:p>
            </p:txBody>
          </p:sp>
          <p:grpSp>
            <p:nvGrpSpPr>
              <p:cNvPr id="33" name="Grup 32"/>
              <p:cNvGrpSpPr/>
              <p:nvPr/>
            </p:nvGrpSpPr>
            <p:grpSpPr>
              <a:xfrm>
                <a:off x="1659182" y="1549524"/>
                <a:ext cx="4840895" cy="2910817"/>
                <a:chOff x="1659182" y="1549524"/>
                <a:chExt cx="4840895" cy="2910817"/>
              </a:xfrm>
            </p:grpSpPr>
            <p:sp>
              <p:nvSpPr>
                <p:cNvPr id="78" name="Left Brace 77">
                  <a:extLst>
                    <a:ext uri="{FF2B5EF4-FFF2-40B4-BE49-F238E27FC236}">
                      <a16:creationId xmlns:a16="http://schemas.microsoft.com/office/drawing/2014/main" id="{C0888CCE-B583-403B-B925-0C2E4A1CCD84}"/>
                    </a:ext>
                  </a:extLst>
                </p:cNvPr>
                <p:cNvSpPr/>
                <p:nvPr/>
              </p:nvSpPr>
              <p:spPr>
                <a:xfrm rot="14345459">
                  <a:off x="2078166" y="3722075"/>
                  <a:ext cx="239112" cy="637936"/>
                </a:xfrm>
                <a:prstGeom prst="leftBrace">
                  <a:avLst>
                    <a:gd name="adj1" fmla="val 8333"/>
                    <a:gd name="adj2" fmla="val 44974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cxnSp>
              <p:nvCxnSpPr>
                <p:cNvPr id="80" name="Straight Arrow Connector 79">
                  <a:extLst>
                    <a:ext uri="{FF2B5EF4-FFF2-40B4-BE49-F238E27FC236}">
                      <a16:creationId xmlns:a16="http://schemas.microsoft.com/office/drawing/2014/main" id="{AD0C6AE4-2B00-40C3-87F0-EAA03A5F5038}"/>
                    </a:ext>
                  </a:extLst>
                </p:cNvPr>
                <p:cNvCxnSpPr/>
                <p:nvPr/>
              </p:nvCxnSpPr>
              <p:spPr>
                <a:xfrm flipH="1">
                  <a:off x="1659182" y="2743846"/>
                  <a:ext cx="2800" cy="133081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BF5E62D5-8455-42C7-876D-1488949388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14830" y="4091009"/>
                      <a:ext cx="48105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tr-TR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tr-T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oMath>
                        </m:oMathPara>
                      </a14:m>
                      <a:endParaRPr lang="tr-TR" dirty="0"/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BF5E62D5-8455-42C7-876D-14889493882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14830" y="4091009"/>
                      <a:ext cx="481052" cy="369332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tr-T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820C33D-59EC-4FCD-BF9D-BF62395170AF}"/>
                    </a:ext>
                  </a:extLst>
                </p:cNvPr>
                <p:cNvSpPr txBox="1"/>
                <p:nvPr/>
              </p:nvSpPr>
              <p:spPr>
                <a:xfrm>
                  <a:off x="5899754" y="2387082"/>
                  <a:ext cx="600323" cy="3227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tr-TR" dirty="0"/>
                    <a:t>d</a:t>
                  </a:r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6040346" y="3378124"/>
                  <a:ext cx="116564" cy="11907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6039633" y="1549524"/>
                  <a:ext cx="116564" cy="119077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77089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917" y="1634066"/>
            <a:ext cx="4433268" cy="373791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81595" y="703457"/>
            <a:ext cx="10626633" cy="681205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Işıkta kırınım deney düzeneği</a:t>
            </a:r>
          </a:p>
        </p:txBody>
      </p:sp>
      <p:sp>
        <p:nvSpPr>
          <p:cNvPr id="5" name="AutoShape 2" descr="blob:https://web.whatsapp.com/c1fa78c7-e709-4f7f-acfc-889e5a3fa49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/>
          <a:srcRect t="34540" r="9571" b="34476"/>
          <a:stretch/>
        </p:blipFill>
        <p:spPr>
          <a:xfrm>
            <a:off x="516979" y="1634066"/>
            <a:ext cx="6133494" cy="3737914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419496" y="4458788"/>
            <a:ext cx="1489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Lazer ışık Kaynağı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730877" y="3737225"/>
            <a:ext cx="1489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Tek Yarıklı Engel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4220042" y="2718322"/>
            <a:ext cx="148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Ekran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7751974" y="4920453"/>
            <a:ext cx="3168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Ekran üzerinde oluşan görüntü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1516031" y="5692131"/>
            <a:ext cx="8794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Deneyde kullanılan malzemeler: Lazer ışık kaynağı, tek yarıklı engel, ekran ve cetvel. </a:t>
            </a:r>
          </a:p>
        </p:txBody>
      </p:sp>
    </p:spTree>
    <p:extLst>
      <p:ext uri="{BB962C8B-B14F-4D97-AF65-F5344CB8AC3E}">
        <p14:creationId xmlns:p14="http://schemas.microsoft.com/office/powerpoint/2010/main" val="1259997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797292" y="881843"/>
            <a:ext cx="7103792" cy="1303867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Deneyden ölçüm ve hesaplamalar: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76117" y="2400176"/>
            <a:ext cx="6319890" cy="4061582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Ekran üzerinde oluşan desenden önce 1. karanlık saçak seçilir ve aşağıdaki işlemler yapılır.  </a:t>
            </a:r>
          </a:p>
          <a:p>
            <a:r>
              <a:rPr lang="tr-TR" dirty="0"/>
              <a:t>Seçilen noktanın merkezi aydınlık saçağa olan uzaklığı cetvelle ölçülür. (d)</a:t>
            </a:r>
          </a:p>
          <a:p>
            <a:r>
              <a:rPr lang="tr-TR" dirty="0"/>
              <a:t>Ekran ile tek yarıklı engel arası mesafe ölçülür (L). </a:t>
            </a:r>
          </a:p>
          <a:p>
            <a:r>
              <a:rPr lang="tr-TR" dirty="0"/>
              <a:t>1. karanlık saçak için yol farkı ifadesinde ölçümler yerine yazılarak tek yarığın genişliği hesaplanır. (</a:t>
            </a:r>
            <a:r>
              <a:rPr lang="tr-TR"/>
              <a:t>a hesaplanır)</a:t>
            </a:r>
            <a:endParaRPr lang="tr-TR" dirty="0"/>
          </a:p>
          <a:p>
            <a:r>
              <a:rPr lang="tr-TR" dirty="0"/>
              <a:t>Aynı işlem farklı L değerleri seçilerek tekrarlanır.</a:t>
            </a:r>
          </a:p>
          <a:p>
            <a:r>
              <a:rPr lang="tr-TR" dirty="0"/>
              <a:t>Yukarıdaki işlemler desen üzerindeki 2. karanlık saçak seçilerek tekrarlanır.</a:t>
            </a:r>
          </a:p>
          <a:p>
            <a:r>
              <a:rPr lang="tr-TR" dirty="0"/>
              <a:t>Hem 1. karanlık saçak hem de 2. karanlık saçak için yapılan ölçümlerden elde edilen «yarık genişliği» </a:t>
            </a:r>
            <a:r>
              <a:rPr lang="tr-TR" dirty="0" err="1"/>
              <a:t>nin</a:t>
            </a:r>
            <a:r>
              <a:rPr lang="tr-TR" dirty="0"/>
              <a:t> ortalaması alınır. </a:t>
            </a:r>
          </a:p>
          <a:p>
            <a:r>
              <a:rPr lang="tr-TR" dirty="0"/>
              <a:t>Yarıklar arası mesafenin gerçek değeri ile deneysel sonuç karşılaştırılır.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849" y="2529839"/>
            <a:ext cx="4433268" cy="362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7 Examples Of Simple Harmonic Motion In Everyday Life – StudiousGu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551" y="680569"/>
            <a:ext cx="2473404" cy="166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7D077E2-1D38-40AF-9F6E-9FF9B2F7B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6830DA8-F89A-4991-B817-BE9733AF6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B6C1098-E3EE-4BAC-9949-CE20102841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C0E7F6B-73D7-4B85-89FD-05894B799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4378251-D5A6-458A-BDF8-E6FC824FB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E89D504-599A-4A87-A496-05ECCF7B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BD301E34-C7CC-48D3-8723-E7869F070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2626428" cy="463702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ooks">
            <a:extLst>
              <a:ext uri="{FF2B5EF4-FFF2-40B4-BE49-F238E27FC236}">
                <a16:creationId xmlns:a16="http://schemas.microsoft.com/office/drawing/2014/main" id="{9D5CD6D4-25C5-4A74-B949-0799783B8A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66468" y="4719759"/>
            <a:ext cx="975814" cy="975814"/>
          </a:xfrm>
          <a:prstGeom prst="rect">
            <a:avLst/>
          </a:prstGeom>
        </p:spPr>
      </p:pic>
      <p:pic>
        <p:nvPicPr>
          <p:cNvPr id="7" name="Graphic 6" descr="Checkbox Checked">
            <a:extLst>
              <a:ext uri="{FF2B5EF4-FFF2-40B4-BE49-F238E27FC236}">
                <a16:creationId xmlns:a16="http://schemas.microsoft.com/office/drawing/2014/main" id="{3D258816-9429-4821-8809-87A19227F49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26793" y="1195330"/>
            <a:ext cx="958130" cy="958130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EBD45AC-82AE-47A6-A6D6-41EC7503F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85596" y="2400639"/>
            <a:ext cx="6217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Laptop">
            <a:extLst>
              <a:ext uri="{FF2B5EF4-FFF2-40B4-BE49-F238E27FC236}">
                <a16:creationId xmlns:a16="http://schemas.microsoft.com/office/drawing/2014/main" id="{176338B3-3A7C-4E41-BEB3-B9C0CE51C1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66468" y="2366068"/>
            <a:ext cx="958130" cy="958130"/>
          </a:xfrm>
          <a:prstGeom prst="rect">
            <a:avLst/>
          </a:prstGeom>
        </p:spPr>
      </p:pic>
      <p:pic>
        <p:nvPicPr>
          <p:cNvPr id="25" name="Graphic 24" descr="Clipboard">
            <a:extLst>
              <a:ext uri="{FF2B5EF4-FFF2-40B4-BE49-F238E27FC236}">
                <a16:creationId xmlns:a16="http://schemas.microsoft.com/office/drawing/2014/main" id="{B6F5A373-51B3-4F68-B8F9-7D2DAB107A7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66898" y="3640366"/>
            <a:ext cx="957700" cy="9577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6F8E6-7758-4B80-9CAD-A72666E5A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857" y="4316110"/>
            <a:ext cx="7813076" cy="1559757"/>
          </a:xfrm>
        </p:spPr>
        <p:txBody>
          <a:bodyPr>
            <a:normAutofit/>
          </a:bodyPr>
          <a:lstStyle/>
          <a:p>
            <a:endParaRPr lang="tr-TR" sz="2000" dirty="0"/>
          </a:p>
          <a:p>
            <a:pPr marL="0" indent="0">
              <a:buNone/>
            </a:pPr>
            <a:r>
              <a:rPr lang="tr-TR" sz="3200" dirty="0"/>
              <a:t>Deney ile ilgili daha geniş </a:t>
            </a:r>
            <a:r>
              <a:rPr lang="tr-TR" sz="3200"/>
              <a:t>teorik bilgiye </a:t>
            </a:r>
            <a:r>
              <a:rPr lang="tr-TR" sz="3200" dirty="0"/>
              <a:t>föyden ulaşabilirsiniz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4415EF-26B8-4BB7-A276-D7BD5B89A22F}"/>
              </a:ext>
            </a:extLst>
          </p:cNvPr>
          <p:cNvSpPr txBox="1"/>
          <p:nvPr/>
        </p:nvSpPr>
        <p:spPr>
          <a:xfrm>
            <a:off x="4025192" y="142114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Deney ile ilgili ön bilgiyi okudunuz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CB863E-ABB2-4734-8910-9604B4A98458}"/>
              </a:ext>
            </a:extLst>
          </p:cNvPr>
          <p:cNvSpPr txBox="1"/>
          <p:nvPr/>
        </p:nvSpPr>
        <p:spPr>
          <a:xfrm>
            <a:off x="4032077" y="2525071"/>
            <a:ext cx="72357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Deneyin görüntülerini izleyebilirsiniz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29FFD3-A060-4DA9-8B11-9534C7A8C109}"/>
              </a:ext>
            </a:extLst>
          </p:cNvPr>
          <p:cNvSpPr txBox="1"/>
          <p:nvPr/>
        </p:nvSpPr>
        <p:spPr>
          <a:xfrm>
            <a:off x="4073730" y="3407915"/>
            <a:ext cx="73865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Raporlarınızı, rapor formatı üzerinde hazırlayabilirsiniz</a:t>
            </a:r>
          </a:p>
        </p:txBody>
      </p:sp>
    </p:spTree>
    <p:extLst>
      <p:ext uri="{BB962C8B-B14F-4D97-AF65-F5344CB8AC3E}">
        <p14:creationId xmlns:p14="http://schemas.microsoft.com/office/powerpoint/2010/main" val="14278292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8029</TotalTime>
  <Words>581</Words>
  <Application>Microsoft Office PowerPoint</Application>
  <PresentationFormat>Geniş ekran</PresentationFormat>
  <Paragraphs>70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Cambria Math</vt:lpstr>
      <vt:lpstr>Garamond</vt:lpstr>
      <vt:lpstr>Organic</vt:lpstr>
      <vt:lpstr>PowerPoint Sunusu</vt:lpstr>
      <vt:lpstr>Işığın Kırınımı: Tek yarıkta Girişim</vt:lpstr>
      <vt:lpstr>Işığın Kırınımı: Fresnel- Fraunhofer</vt:lpstr>
      <vt:lpstr>PowerPoint Sunusu</vt:lpstr>
      <vt:lpstr>Kırınım deseninde maksimumların (aydınlık) özellikleri</vt:lpstr>
      <vt:lpstr>Kırınım deseninde minimumların (karanlık) özellikleri</vt:lpstr>
      <vt:lpstr>Kırınım deseni üzerindeki herhangi bir noktanın (P) özelliklerini belirlemek için gerekli olan ‘Yol Farkı (∆S)’ nasıl bulunabilir?</vt:lpstr>
      <vt:lpstr>Işıkta kırınım deney düzeneği</vt:lpstr>
      <vt:lpstr>Deneyden ölçüm ve hesaplamalar: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Nilüfer Demirci</dc:creator>
  <cp:lastModifiedBy>Feride Yıldız</cp:lastModifiedBy>
  <cp:revision>236</cp:revision>
  <dcterms:created xsi:type="dcterms:W3CDTF">2020-10-01T13:07:57Z</dcterms:created>
  <dcterms:modified xsi:type="dcterms:W3CDTF">2020-12-31T11:11:53Z</dcterms:modified>
</cp:coreProperties>
</file>